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59" r:id="rId2"/>
    <p:sldId id="336" r:id="rId3"/>
    <p:sldId id="337" r:id="rId4"/>
    <p:sldId id="256" r:id="rId5"/>
    <p:sldId id="288" r:id="rId6"/>
    <p:sldId id="338" r:id="rId7"/>
    <p:sldId id="352" r:id="rId8"/>
    <p:sldId id="356" r:id="rId9"/>
    <p:sldId id="340" r:id="rId10"/>
    <p:sldId id="353" r:id="rId11"/>
    <p:sldId id="357" r:id="rId12"/>
    <p:sldId id="368" r:id="rId13"/>
    <p:sldId id="355" r:id="rId14"/>
    <p:sldId id="362" r:id="rId15"/>
    <p:sldId id="363" r:id="rId16"/>
    <p:sldId id="364" r:id="rId17"/>
    <p:sldId id="365" r:id="rId18"/>
    <p:sldId id="366" r:id="rId19"/>
    <p:sldId id="360" r:id="rId20"/>
    <p:sldId id="343" r:id="rId21"/>
    <p:sldId id="344" r:id="rId22"/>
    <p:sldId id="345" r:id="rId23"/>
    <p:sldId id="361" r:id="rId24"/>
    <p:sldId id="346" r:id="rId25"/>
    <p:sldId id="347" r:id="rId26"/>
    <p:sldId id="348" r:id="rId27"/>
    <p:sldId id="349" r:id="rId28"/>
    <p:sldId id="350" r:id="rId29"/>
  </p:sldIdLst>
  <p:sldSz cx="9144000" cy="6858000" type="screen4x3"/>
  <p:notesSz cx="6858000" cy="9144000"/>
  <p:embeddedFontLst>
    <p:embeddedFont>
      <p:font typeface="仿宋_GB2312" panose="02010609030101010101" pitchFamily="49" charset="-122"/>
      <p:regular r:id="rId30"/>
    </p:embeddedFont>
    <p:embeddedFont>
      <p:font typeface="隶书" panose="02010509060101010101" pitchFamily="49" charset="-122"/>
      <p:regular r:id="rId31"/>
    </p:embeddedFont>
    <p:embeddedFont>
      <p:font typeface="微软雅黑" panose="020B0503020204020204" pitchFamily="34" charset="-122"/>
      <p:regular r:id="rId32"/>
      <p:bold r:id="rId33"/>
    </p:embeddedFont>
    <p:embeddedFont>
      <p:font typeface="华文新魏" panose="02010800040101010101" pitchFamily="2" charset="-122"/>
      <p:regular r:id="rId34"/>
    </p:embeddedFont>
    <p:embeddedFont>
      <p:font typeface="楷体" panose="02010609060101010101" pitchFamily="49" charset="-122"/>
      <p:regular r:id="rId35"/>
    </p:embeddedFont>
    <p:embeddedFont>
      <p:font typeface="幼圆" panose="02010509060101010101" pitchFamily="49" charset="-122"/>
      <p:regular r:id="rId36"/>
    </p:embeddedFont>
    <p:embeddedFont>
      <p:font typeface="华文行楷" panose="02010800040101010101" pitchFamily="2" charset="-122"/>
      <p:regular r:id="rId37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6CCFF"/>
    <a:srgbClr val="99CCFF"/>
    <a:srgbClr val="6699FF"/>
    <a:srgbClr val="00FF00"/>
    <a:srgbClr val="FF00FF"/>
    <a:srgbClr val="66FFFF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6" autoAdjust="0"/>
    <p:restoredTop sz="99719" autoAdjust="0"/>
  </p:normalViewPr>
  <p:slideViewPr>
    <p:cSldViewPr>
      <p:cViewPr varScale="1">
        <p:scale>
          <a:sx n="68" d="100"/>
          <a:sy n="68" d="100"/>
        </p:scale>
        <p:origin x="1162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5C503B-8BF3-4980-90F2-6EE9273F952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964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37A452-EE22-4375-80E5-76FE7A6E9E7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0207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34200" y="0"/>
            <a:ext cx="2209800" cy="6629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0"/>
            <a:ext cx="6477000" cy="6629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0D4288-A671-437B-86DC-BF6CC9F9849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734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0"/>
            <a:ext cx="87630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04800" y="1066800"/>
            <a:ext cx="8534400" cy="55626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417BDB-B2AB-4FEA-B506-F6919E906FA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6175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13584A-57DB-4F7E-B7BE-64D2C5EB41D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3968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4A3C36-D7FA-440E-9BBA-5BC151565B7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9006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41910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1910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5937DD-624C-46B5-A35D-5B5979C0791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1294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E8E443-E5DD-4285-BD48-65E77E5641D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4090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2655C3-B53C-4DF9-8D80-BB43E3399DE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8243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9BFB72-D6FA-4D40-AD13-7F9D8A11669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760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56A2FB-EF41-4C85-942E-AFC0F3AC052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7813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DDDB89-FDA0-473C-B5C2-D6CAACB1229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1551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0"/>
            <a:ext cx="8763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66800"/>
            <a:ext cx="85344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4B9F4673-1749-40E0-A020-8C37AB6F5375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1" name="Rectangle 8"/>
          <p:cNvSpPr>
            <a:spLocks noChangeArrowheads="1"/>
          </p:cNvSpPr>
          <p:nvPr userDrawn="1"/>
        </p:nvSpPr>
        <p:spPr bwMode="auto">
          <a:xfrm>
            <a:off x="381000" y="762000"/>
            <a:ext cx="8458200" cy="36513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仿宋_GB2312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仿宋_GB2312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仿宋_GB2312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仿宋_GB2312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F"/>
        <a:defRPr kumimoji="1" sz="32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幼圆" panose="02010509060101010101" pitchFamily="49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幼圆" panose="02010509060101010101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幼圆" panose="02010509060101010101" pitchFamily="49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幼圆" panose="02010509060101010101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幼圆" panose="02010509060101010101" pitchFamily="49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hyperlink" Target="http://en.wikipedia.org/wiki/File:Astar_progress_animation.gi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0">
          <a:gsLst>
            <a:gs pos="0">
              <a:srgbClr val="66FFFF"/>
            </a:gs>
            <a:gs pos="100000">
              <a:srgbClr val="FFFFFF"/>
            </a:gs>
          </a:gsLst>
          <a:path path="rect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968500"/>
            <a:ext cx="8172450" cy="1676400"/>
          </a:xfrm>
        </p:spPr>
        <p:txBody>
          <a:bodyPr/>
          <a:lstStyle/>
          <a:p>
            <a:pPr algn="r" eaLnBrk="1" hangingPunct="1">
              <a:defRPr/>
            </a:pPr>
            <a:r>
              <a:rPr lang="zh-CN" altLang="en-US" sz="8000" b="0" smtClean="0">
                <a:effectLst>
                  <a:outerShdw blurRad="38100" dist="38100" dir="2700000" algn="tl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</a:rPr>
              <a:t>人工智能</a:t>
            </a:r>
          </a:p>
        </p:txBody>
      </p:sp>
      <p:sp>
        <p:nvSpPr>
          <p:cNvPr id="198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76057" y="3933825"/>
            <a:ext cx="3528194" cy="990600"/>
          </a:xfrm>
        </p:spPr>
        <p:txBody>
          <a:bodyPr/>
          <a:lstStyle/>
          <a:p>
            <a:pPr algn="r" eaLnBrk="1" hangingPunct="1">
              <a:defRPr/>
            </a:pPr>
            <a:r>
              <a:rPr lang="zh-CN" altLang="en-US" sz="4400" dirty="0">
                <a:effectLst>
                  <a:outerShdw blurRad="38100" dist="38100" dir="2700000" algn="tl">
                    <a:srgbClr val="000000"/>
                  </a:outerShdw>
                </a:effectLst>
                <a:ea typeface="隶书" pitchFamily="49" charset="-122"/>
              </a:rPr>
              <a:t>刘海波 沈晶</a:t>
            </a: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1330325" y="3676650"/>
            <a:ext cx="7273925" cy="396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99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053" name="Picture 5" descr="aimovie-logo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0800"/>
            <a:ext cx="359092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6"/>
          <p:cNvGrpSpPr>
            <a:grpSpLocks/>
          </p:cNvGrpSpPr>
          <p:nvPr/>
        </p:nvGrpSpPr>
        <p:grpSpPr bwMode="auto">
          <a:xfrm>
            <a:off x="6443663" y="260350"/>
            <a:ext cx="2490787" cy="579438"/>
            <a:chOff x="3833" y="346"/>
            <a:chExt cx="1569" cy="365"/>
          </a:xfrm>
        </p:grpSpPr>
        <p:pic>
          <p:nvPicPr>
            <p:cNvPr id="2055" name="Picture 7" descr="学校标志（彩色）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3" y="346"/>
              <a:ext cx="398" cy="24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F8FC46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 descr="maoti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1" y="346"/>
              <a:ext cx="1079" cy="223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F8FC46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8665" name="Text Box 9"/>
            <p:cNvSpPr txBox="1">
              <a:spLocks noChangeArrowheads="1"/>
            </p:cNvSpPr>
            <p:nvPr/>
          </p:nvSpPr>
          <p:spPr bwMode="auto">
            <a:xfrm>
              <a:off x="4010" y="538"/>
              <a:ext cx="139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1200" b="1" i="1">
                  <a:solidFill>
                    <a:srgbClr val="66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Harbin Engineering University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Best-First Search</a:t>
            </a:r>
          </a:p>
        </p:txBody>
      </p:sp>
      <p:sp>
        <p:nvSpPr>
          <p:cNvPr id="187396" name="AutoShape 1028"/>
          <p:cNvSpPr>
            <a:spLocks noChangeArrowheads="1"/>
          </p:cNvSpPr>
          <p:nvPr/>
        </p:nvSpPr>
        <p:spPr bwMode="auto">
          <a:xfrm>
            <a:off x="3967163" y="762000"/>
            <a:ext cx="1222375" cy="341313"/>
          </a:xfrm>
          <a:prstGeom prst="flowChartTerminator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开始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87397" name="Text Box 1029"/>
          <p:cNvSpPr txBox="1">
            <a:spLocks noChangeArrowheads="1"/>
          </p:cNvSpPr>
          <p:nvPr/>
        </p:nvSpPr>
        <p:spPr bwMode="auto">
          <a:xfrm>
            <a:off x="3352800" y="1385888"/>
            <a:ext cx="2463800" cy="422275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把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S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放入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87398" name="AutoShape 1030"/>
          <p:cNvSpPr>
            <a:spLocks noChangeArrowheads="1"/>
          </p:cNvSpPr>
          <p:nvPr/>
        </p:nvSpPr>
        <p:spPr bwMode="auto">
          <a:xfrm>
            <a:off x="3162300" y="2116138"/>
            <a:ext cx="2847975" cy="476250"/>
          </a:xfrm>
          <a:prstGeom prst="flowChartPreparation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ja-JP" sz="2000" b="1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表为空表？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87399" name="Text Box 1031"/>
          <p:cNvSpPr txBox="1">
            <a:spLocks noChangeArrowheads="1"/>
          </p:cNvSpPr>
          <p:nvPr/>
        </p:nvSpPr>
        <p:spPr bwMode="auto">
          <a:xfrm>
            <a:off x="1981200" y="2867025"/>
            <a:ext cx="5233988" cy="40005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把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表中第一个节点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(</a:t>
            </a:r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)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移至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CLOSED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</a:t>
            </a:r>
            <a:endParaRPr lang="zh-CN" altLang="en-US" sz="2000">
              <a:solidFill>
                <a:schemeClr val="accent2"/>
              </a:solidFill>
            </a:endParaRPr>
          </a:p>
        </p:txBody>
      </p:sp>
      <p:sp>
        <p:nvSpPr>
          <p:cNvPr id="187400" name="AutoShape 1032"/>
          <p:cNvSpPr>
            <a:spLocks noChangeArrowheads="1"/>
          </p:cNvSpPr>
          <p:nvPr/>
        </p:nvSpPr>
        <p:spPr bwMode="auto">
          <a:xfrm>
            <a:off x="3162300" y="3590925"/>
            <a:ext cx="2886075" cy="476250"/>
          </a:xfrm>
          <a:prstGeom prst="flowChartPreparation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为目标节点吗？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87401" name="Text Box 1033"/>
          <p:cNvSpPr txBox="1">
            <a:spLocks noChangeArrowheads="1"/>
          </p:cNvSpPr>
          <p:nvPr/>
        </p:nvSpPr>
        <p:spPr bwMode="auto">
          <a:xfrm>
            <a:off x="2627313" y="4368800"/>
            <a:ext cx="3954462" cy="422275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把</a:t>
            </a:r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的后继节点放入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87402" name="Text Box 1034"/>
          <p:cNvSpPr txBox="1">
            <a:spLocks noChangeArrowheads="1"/>
          </p:cNvSpPr>
          <p:nvPr/>
        </p:nvSpPr>
        <p:spPr bwMode="auto">
          <a:xfrm>
            <a:off x="2916238" y="5067300"/>
            <a:ext cx="3238500" cy="422275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修改返回节点</a:t>
            </a:r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的指针</a:t>
            </a:r>
          </a:p>
        </p:txBody>
      </p:sp>
      <p:sp>
        <p:nvSpPr>
          <p:cNvPr id="187403" name="AutoShape 1035"/>
          <p:cNvSpPr>
            <a:spLocks noChangeArrowheads="1"/>
          </p:cNvSpPr>
          <p:nvPr/>
        </p:nvSpPr>
        <p:spPr bwMode="auto">
          <a:xfrm>
            <a:off x="7434263" y="2159000"/>
            <a:ext cx="1077912" cy="407988"/>
          </a:xfrm>
          <a:prstGeom prst="flowChartTerminator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失败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87404" name="AutoShape 1036"/>
          <p:cNvSpPr>
            <a:spLocks noChangeArrowheads="1"/>
          </p:cNvSpPr>
          <p:nvPr/>
        </p:nvSpPr>
        <p:spPr bwMode="auto">
          <a:xfrm>
            <a:off x="7458075" y="3638550"/>
            <a:ext cx="1077913" cy="409575"/>
          </a:xfrm>
          <a:prstGeom prst="flowChartTerminator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成功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87405" name="Line 1037"/>
          <p:cNvSpPr>
            <a:spLocks noChangeShapeType="1"/>
          </p:cNvSpPr>
          <p:nvPr/>
        </p:nvSpPr>
        <p:spPr bwMode="auto">
          <a:xfrm>
            <a:off x="4572000" y="1122363"/>
            <a:ext cx="1588" cy="27146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7406" name="Line 1038"/>
          <p:cNvSpPr>
            <a:spLocks noChangeShapeType="1"/>
          </p:cNvSpPr>
          <p:nvPr/>
        </p:nvSpPr>
        <p:spPr bwMode="auto">
          <a:xfrm>
            <a:off x="4572000" y="1838325"/>
            <a:ext cx="1588" cy="271463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7407" name="Line 1039"/>
          <p:cNvSpPr>
            <a:spLocks noChangeShapeType="1"/>
          </p:cNvSpPr>
          <p:nvPr/>
        </p:nvSpPr>
        <p:spPr bwMode="auto">
          <a:xfrm>
            <a:off x="4572000" y="2600325"/>
            <a:ext cx="1588" cy="271463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7408" name="Line 1040"/>
          <p:cNvSpPr>
            <a:spLocks noChangeShapeType="1"/>
          </p:cNvSpPr>
          <p:nvPr/>
        </p:nvSpPr>
        <p:spPr bwMode="auto">
          <a:xfrm>
            <a:off x="4572000" y="3287713"/>
            <a:ext cx="1588" cy="2698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7409" name="Line 1041"/>
          <p:cNvSpPr>
            <a:spLocks noChangeShapeType="1"/>
          </p:cNvSpPr>
          <p:nvPr/>
        </p:nvSpPr>
        <p:spPr bwMode="auto">
          <a:xfrm>
            <a:off x="4572000" y="4090988"/>
            <a:ext cx="1588" cy="26828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7410" name="Line 1042"/>
          <p:cNvSpPr>
            <a:spLocks noChangeShapeType="1"/>
          </p:cNvSpPr>
          <p:nvPr/>
        </p:nvSpPr>
        <p:spPr bwMode="auto">
          <a:xfrm>
            <a:off x="4572000" y="4797425"/>
            <a:ext cx="1588" cy="2698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7411" name="Line 1043"/>
          <p:cNvSpPr>
            <a:spLocks noChangeShapeType="1"/>
          </p:cNvSpPr>
          <p:nvPr/>
        </p:nvSpPr>
        <p:spPr bwMode="auto">
          <a:xfrm>
            <a:off x="4572000" y="5494338"/>
            <a:ext cx="1588" cy="2698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7412" name="Line 1044"/>
          <p:cNvSpPr>
            <a:spLocks noChangeShapeType="1"/>
          </p:cNvSpPr>
          <p:nvPr/>
        </p:nvSpPr>
        <p:spPr bwMode="auto">
          <a:xfrm>
            <a:off x="1571625" y="1976438"/>
            <a:ext cx="30019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7413" name="Line 1045"/>
          <p:cNvSpPr>
            <a:spLocks noChangeShapeType="1"/>
          </p:cNvSpPr>
          <p:nvPr/>
        </p:nvSpPr>
        <p:spPr bwMode="auto">
          <a:xfrm>
            <a:off x="4572000" y="6197600"/>
            <a:ext cx="1588" cy="1841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7414" name="Line 1046"/>
          <p:cNvSpPr>
            <a:spLocks noChangeShapeType="1"/>
          </p:cNvSpPr>
          <p:nvPr/>
        </p:nvSpPr>
        <p:spPr bwMode="auto">
          <a:xfrm flipH="1">
            <a:off x="1571625" y="6381750"/>
            <a:ext cx="30019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7415" name="Line 1047"/>
          <p:cNvSpPr>
            <a:spLocks noChangeShapeType="1"/>
          </p:cNvSpPr>
          <p:nvPr/>
        </p:nvSpPr>
        <p:spPr bwMode="auto">
          <a:xfrm flipV="1">
            <a:off x="1571625" y="1976438"/>
            <a:ext cx="0" cy="440531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7416" name="Line 1048"/>
          <p:cNvSpPr>
            <a:spLocks noChangeShapeType="1"/>
          </p:cNvSpPr>
          <p:nvPr/>
        </p:nvSpPr>
        <p:spPr bwMode="auto">
          <a:xfrm flipV="1">
            <a:off x="6034088" y="2357438"/>
            <a:ext cx="135731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7417" name="Text Box 1049"/>
          <p:cNvSpPr txBox="1">
            <a:spLocks noChangeArrowheads="1"/>
          </p:cNvSpPr>
          <p:nvPr/>
        </p:nvSpPr>
        <p:spPr bwMode="auto">
          <a:xfrm>
            <a:off x="6477000" y="1976438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是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87418" name="Text Box 1050"/>
          <p:cNvSpPr txBox="1">
            <a:spLocks noChangeArrowheads="1"/>
          </p:cNvSpPr>
          <p:nvPr/>
        </p:nvSpPr>
        <p:spPr bwMode="auto">
          <a:xfrm>
            <a:off x="6500813" y="3462338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是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87419" name="Text Box 1051"/>
          <p:cNvSpPr txBox="1">
            <a:spLocks noChangeArrowheads="1"/>
          </p:cNvSpPr>
          <p:nvPr/>
        </p:nvSpPr>
        <p:spPr bwMode="auto">
          <a:xfrm>
            <a:off x="4648200" y="2524125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否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87420" name="Text Box 1052"/>
          <p:cNvSpPr txBox="1">
            <a:spLocks noChangeArrowheads="1"/>
          </p:cNvSpPr>
          <p:nvPr/>
        </p:nvSpPr>
        <p:spPr bwMode="auto">
          <a:xfrm>
            <a:off x="4648200" y="4014788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否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87421" name="Line 1053"/>
          <p:cNvSpPr>
            <a:spLocks noChangeShapeType="1"/>
          </p:cNvSpPr>
          <p:nvPr/>
        </p:nvSpPr>
        <p:spPr bwMode="auto">
          <a:xfrm>
            <a:off x="6057900" y="3824288"/>
            <a:ext cx="1371600" cy="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7422" name="Text Box 1054"/>
          <p:cNvSpPr txBox="1">
            <a:spLocks noChangeArrowheads="1"/>
          </p:cNvSpPr>
          <p:nvPr/>
        </p:nvSpPr>
        <p:spPr bwMode="auto">
          <a:xfrm>
            <a:off x="2590800" y="5775325"/>
            <a:ext cx="4191000" cy="4222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rgbClr val="FF0000"/>
                </a:solidFill>
                <a:ea typeface="华文新魏" panose="02010800040101010101" pitchFamily="2" charset="-122"/>
              </a:rPr>
              <a:t>按估价函数升序重排</a:t>
            </a:r>
            <a:r>
              <a:rPr lang="en-US" altLang="zh-CN" sz="2000" b="1">
                <a:solidFill>
                  <a:srgbClr val="FF0000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rgbClr val="FF0000"/>
                </a:solidFill>
                <a:ea typeface="华文新魏" panose="02010800040101010101" pitchFamily="2" charset="-122"/>
              </a:rPr>
              <a:t>表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7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7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7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87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87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7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7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8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87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87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87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7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87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8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87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8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87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8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87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8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18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8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8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6" grpId="0" animBg="1" autoUpdateAnimBg="0"/>
      <p:bldP spid="187397" grpId="0" animBg="1" autoUpdateAnimBg="0"/>
      <p:bldP spid="187398" grpId="0" animBg="1" autoUpdateAnimBg="0"/>
      <p:bldP spid="187399" grpId="0" animBg="1" autoUpdateAnimBg="0"/>
      <p:bldP spid="187400" grpId="0" animBg="1" autoUpdateAnimBg="0"/>
      <p:bldP spid="187401" grpId="0" animBg="1" autoUpdateAnimBg="0"/>
      <p:bldP spid="187402" grpId="0" animBg="1" autoUpdateAnimBg="0"/>
      <p:bldP spid="187403" grpId="0" animBg="1" autoUpdateAnimBg="0"/>
      <p:bldP spid="187404" grpId="0" animBg="1" autoUpdateAnimBg="0"/>
      <p:bldP spid="187405" grpId="0" animBg="1"/>
      <p:bldP spid="187406" grpId="0" animBg="1"/>
      <p:bldP spid="187407" grpId="0" animBg="1"/>
      <p:bldP spid="187408" grpId="0" animBg="1"/>
      <p:bldP spid="187409" grpId="0" animBg="1"/>
      <p:bldP spid="187410" grpId="0" animBg="1"/>
      <p:bldP spid="187411" grpId="0" animBg="1"/>
      <p:bldP spid="187412" grpId="0" animBg="1"/>
      <p:bldP spid="187413" grpId="0" animBg="1"/>
      <p:bldP spid="187414" grpId="0" animBg="1"/>
      <p:bldP spid="187415" grpId="0" animBg="1"/>
      <p:bldP spid="187416" grpId="0" animBg="1"/>
      <p:bldP spid="187417" grpId="0" autoUpdateAnimBg="0"/>
      <p:bldP spid="187418" grpId="0" autoUpdateAnimBg="0"/>
      <p:bldP spid="187419" grpId="0" autoUpdateAnimBg="0"/>
      <p:bldP spid="187420" grpId="0" autoUpdateAnimBg="0"/>
      <p:bldP spid="187421" grpId="0" animBg="1"/>
      <p:bldP spid="187422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127"/>
          <p:cNvGrpSpPr>
            <a:grpSpLocks/>
          </p:cNvGrpSpPr>
          <p:nvPr/>
        </p:nvGrpSpPr>
        <p:grpSpPr bwMode="auto">
          <a:xfrm>
            <a:off x="-180975" y="692150"/>
            <a:ext cx="10082213" cy="8929688"/>
            <a:chOff x="1259" y="935"/>
            <a:chExt cx="3027" cy="3092"/>
          </a:xfrm>
        </p:grpSpPr>
        <p:sp>
          <p:nvSpPr>
            <p:cNvPr id="12433" name="Freeform 9"/>
            <p:cNvSpPr>
              <a:spLocks/>
            </p:cNvSpPr>
            <p:nvPr/>
          </p:nvSpPr>
          <p:spPr bwMode="auto">
            <a:xfrm>
              <a:off x="1483" y="1179"/>
              <a:ext cx="2495" cy="1654"/>
            </a:xfrm>
            <a:custGeom>
              <a:avLst/>
              <a:gdLst>
                <a:gd name="T0" fmla="*/ 5 w 2495"/>
                <a:gd name="T1" fmla="*/ 239 h 1654"/>
                <a:gd name="T2" fmla="*/ 1 w 2495"/>
                <a:gd name="T3" fmla="*/ 1287 h 1654"/>
                <a:gd name="T4" fmla="*/ 29 w 2495"/>
                <a:gd name="T5" fmla="*/ 1635 h 1654"/>
                <a:gd name="T6" fmla="*/ 79 w 2495"/>
                <a:gd name="T7" fmla="*/ 1637 h 1654"/>
                <a:gd name="T8" fmla="*/ 173 w 2495"/>
                <a:gd name="T9" fmla="*/ 1639 h 1654"/>
                <a:gd name="T10" fmla="*/ 304 w 2495"/>
                <a:gd name="T11" fmla="*/ 1640 h 1654"/>
                <a:gd name="T12" fmla="*/ 465 w 2495"/>
                <a:gd name="T13" fmla="*/ 1644 h 1654"/>
                <a:gd name="T14" fmla="*/ 652 w 2495"/>
                <a:gd name="T15" fmla="*/ 1645 h 1654"/>
                <a:gd name="T16" fmla="*/ 858 w 2495"/>
                <a:gd name="T17" fmla="*/ 1649 h 1654"/>
                <a:gd name="T18" fmla="*/ 1074 w 2495"/>
                <a:gd name="T19" fmla="*/ 1651 h 1654"/>
                <a:gd name="T20" fmla="*/ 1298 w 2495"/>
                <a:gd name="T21" fmla="*/ 1654 h 1654"/>
                <a:gd name="T22" fmla="*/ 1519 w 2495"/>
                <a:gd name="T23" fmla="*/ 1654 h 1654"/>
                <a:gd name="T24" fmla="*/ 1734 w 2495"/>
                <a:gd name="T25" fmla="*/ 1654 h 1654"/>
                <a:gd name="T26" fmla="*/ 1934 w 2495"/>
                <a:gd name="T27" fmla="*/ 1654 h 1654"/>
                <a:gd name="T28" fmla="*/ 2114 w 2495"/>
                <a:gd name="T29" fmla="*/ 1651 h 1654"/>
                <a:gd name="T30" fmla="*/ 2268 w 2495"/>
                <a:gd name="T31" fmla="*/ 1647 h 1654"/>
                <a:gd name="T32" fmla="*/ 2389 w 2495"/>
                <a:gd name="T33" fmla="*/ 1640 h 1654"/>
                <a:gd name="T34" fmla="*/ 2471 w 2495"/>
                <a:gd name="T35" fmla="*/ 1633 h 1654"/>
                <a:gd name="T36" fmla="*/ 2495 w 2495"/>
                <a:gd name="T37" fmla="*/ 1571 h 1654"/>
                <a:gd name="T38" fmla="*/ 2493 w 2495"/>
                <a:gd name="T39" fmla="*/ 1190 h 1654"/>
                <a:gd name="T40" fmla="*/ 2483 w 2495"/>
                <a:gd name="T41" fmla="*/ 645 h 1654"/>
                <a:gd name="T42" fmla="*/ 2457 w 2495"/>
                <a:gd name="T43" fmla="*/ 157 h 1654"/>
                <a:gd name="T44" fmla="*/ 2431 w 2495"/>
                <a:gd name="T45" fmla="*/ 3 h 1654"/>
                <a:gd name="T46" fmla="*/ 2384 w 2495"/>
                <a:gd name="T47" fmla="*/ 3 h 1654"/>
                <a:gd name="T48" fmla="*/ 2299 w 2495"/>
                <a:gd name="T49" fmla="*/ 3 h 1654"/>
                <a:gd name="T50" fmla="*/ 2180 w 2495"/>
                <a:gd name="T51" fmla="*/ 2 h 1654"/>
                <a:gd name="T52" fmla="*/ 2030 w 2495"/>
                <a:gd name="T53" fmla="*/ 2 h 1654"/>
                <a:gd name="T54" fmla="*/ 1856 w 2495"/>
                <a:gd name="T55" fmla="*/ 2 h 1654"/>
                <a:gd name="T56" fmla="*/ 1666 w 2495"/>
                <a:gd name="T57" fmla="*/ 0 h 1654"/>
                <a:gd name="T58" fmla="*/ 1464 w 2495"/>
                <a:gd name="T59" fmla="*/ 0 h 1654"/>
                <a:gd name="T60" fmla="*/ 1253 w 2495"/>
                <a:gd name="T61" fmla="*/ 0 h 1654"/>
                <a:gd name="T62" fmla="*/ 1041 w 2495"/>
                <a:gd name="T63" fmla="*/ 2 h 1654"/>
                <a:gd name="T64" fmla="*/ 834 w 2495"/>
                <a:gd name="T65" fmla="*/ 2 h 1654"/>
                <a:gd name="T66" fmla="*/ 635 w 2495"/>
                <a:gd name="T67" fmla="*/ 3 h 1654"/>
                <a:gd name="T68" fmla="*/ 451 w 2495"/>
                <a:gd name="T69" fmla="*/ 5 h 1654"/>
                <a:gd name="T70" fmla="*/ 289 w 2495"/>
                <a:gd name="T71" fmla="*/ 7 h 1654"/>
                <a:gd name="T72" fmla="*/ 152 w 2495"/>
                <a:gd name="T73" fmla="*/ 10 h 1654"/>
                <a:gd name="T74" fmla="*/ 48 w 2495"/>
                <a:gd name="T75" fmla="*/ 16 h 16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495" h="1654">
                  <a:moveTo>
                    <a:pt x="8" y="17"/>
                  </a:moveTo>
                  <a:lnTo>
                    <a:pt x="5" y="239"/>
                  </a:lnTo>
                  <a:lnTo>
                    <a:pt x="0" y="741"/>
                  </a:lnTo>
                  <a:lnTo>
                    <a:pt x="1" y="1287"/>
                  </a:lnTo>
                  <a:lnTo>
                    <a:pt x="22" y="1635"/>
                  </a:lnTo>
                  <a:lnTo>
                    <a:pt x="29" y="1635"/>
                  </a:lnTo>
                  <a:lnTo>
                    <a:pt x="48" y="1635"/>
                  </a:lnTo>
                  <a:lnTo>
                    <a:pt x="79" y="1637"/>
                  </a:lnTo>
                  <a:lnTo>
                    <a:pt x="121" y="1637"/>
                  </a:lnTo>
                  <a:lnTo>
                    <a:pt x="173" y="1639"/>
                  </a:lnTo>
                  <a:lnTo>
                    <a:pt x="233" y="1639"/>
                  </a:lnTo>
                  <a:lnTo>
                    <a:pt x="304" y="1640"/>
                  </a:lnTo>
                  <a:lnTo>
                    <a:pt x="382" y="1642"/>
                  </a:lnTo>
                  <a:lnTo>
                    <a:pt x="465" y="1644"/>
                  </a:lnTo>
                  <a:lnTo>
                    <a:pt x="557" y="1645"/>
                  </a:lnTo>
                  <a:lnTo>
                    <a:pt x="652" y="1645"/>
                  </a:lnTo>
                  <a:lnTo>
                    <a:pt x="754" y="1647"/>
                  </a:lnTo>
                  <a:lnTo>
                    <a:pt x="858" y="1649"/>
                  </a:lnTo>
                  <a:lnTo>
                    <a:pt x="965" y="1651"/>
                  </a:lnTo>
                  <a:lnTo>
                    <a:pt x="1074" y="1651"/>
                  </a:lnTo>
                  <a:lnTo>
                    <a:pt x="1187" y="1652"/>
                  </a:lnTo>
                  <a:lnTo>
                    <a:pt x="1298" y="1654"/>
                  </a:lnTo>
                  <a:lnTo>
                    <a:pt x="1408" y="1654"/>
                  </a:lnTo>
                  <a:lnTo>
                    <a:pt x="1519" y="1654"/>
                  </a:lnTo>
                  <a:lnTo>
                    <a:pt x="1628" y="1654"/>
                  </a:lnTo>
                  <a:lnTo>
                    <a:pt x="1734" y="1654"/>
                  </a:lnTo>
                  <a:lnTo>
                    <a:pt x="1836" y="1654"/>
                  </a:lnTo>
                  <a:lnTo>
                    <a:pt x="1934" y="1654"/>
                  </a:lnTo>
                  <a:lnTo>
                    <a:pt x="2026" y="1652"/>
                  </a:lnTo>
                  <a:lnTo>
                    <a:pt x="2114" y="1651"/>
                  </a:lnTo>
                  <a:lnTo>
                    <a:pt x="2196" y="1649"/>
                  </a:lnTo>
                  <a:lnTo>
                    <a:pt x="2268" y="1647"/>
                  </a:lnTo>
                  <a:lnTo>
                    <a:pt x="2332" y="1644"/>
                  </a:lnTo>
                  <a:lnTo>
                    <a:pt x="2389" y="1640"/>
                  </a:lnTo>
                  <a:lnTo>
                    <a:pt x="2434" y="1637"/>
                  </a:lnTo>
                  <a:lnTo>
                    <a:pt x="2471" y="1633"/>
                  </a:lnTo>
                  <a:lnTo>
                    <a:pt x="2495" y="1628"/>
                  </a:lnTo>
                  <a:lnTo>
                    <a:pt x="2495" y="1571"/>
                  </a:lnTo>
                  <a:lnTo>
                    <a:pt x="2495" y="1415"/>
                  </a:lnTo>
                  <a:lnTo>
                    <a:pt x="2493" y="1190"/>
                  </a:lnTo>
                  <a:lnTo>
                    <a:pt x="2490" y="924"/>
                  </a:lnTo>
                  <a:lnTo>
                    <a:pt x="2483" y="645"/>
                  </a:lnTo>
                  <a:lnTo>
                    <a:pt x="2472" y="381"/>
                  </a:lnTo>
                  <a:lnTo>
                    <a:pt x="2457" y="157"/>
                  </a:lnTo>
                  <a:lnTo>
                    <a:pt x="2436" y="3"/>
                  </a:lnTo>
                  <a:lnTo>
                    <a:pt x="2431" y="3"/>
                  </a:lnTo>
                  <a:lnTo>
                    <a:pt x="2414" y="3"/>
                  </a:lnTo>
                  <a:lnTo>
                    <a:pt x="2384" y="3"/>
                  </a:lnTo>
                  <a:lnTo>
                    <a:pt x="2346" y="3"/>
                  </a:lnTo>
                  <a:lnTo>
                    <a:pt x="2299" y="3"/>
                  </a:lnTo>
                  <a:lnTo>
                    <a:pt x="2244" y="2"/>
                  </a:lnTo>
                  <a:lnTo>
                    <a:pt x="2180" y="2"/>
                  </a:lnTo>
                  <a:lnTo>
                    <a:pt x="2107" y="2"/>
                  </a:lnTo>
                  <a:lnTo>
                    <a:pt x="2030" y="2"/>
                  </a:lnTo>
                  <a:lnTo>
                    <a:pt x="1946" y="2"/>
                  </a:lnTo>
                  <a:lnTo>
                    <a:pt x="1856" y="2"/>
                  </a:lnTo>
                  <a:lnTo>
                    <a:pt x="1763" y="2"/>
                  </a:lnTo>
                  <a:lnTo>
                    <a:pt x="1666" y="0"/>
                  </a:lnTo>
                  <a:lnTo>
                    <a:pt x="1566" y="0"/>
                  </a:lnTo>
                  <a:lnTo>
                    <a:pt x="1464" y="0"/>
                  </a:lnTo>
                  <a:lnTo>
                    <a:pt x="1358" y="0"/>
                  </a:lnTo>
                  <a:lnTo>
                    <a:pt x="1253" y="0"/>
                  </a:lnTo>
                  <a:lnTo>
                    <a:pt x="1147" y="2"/>
                  </a:lnTo>
                  <a:lnTo>
                    <a:pt x="1041" y="2"/>
                  </a:lnTo>
                  <a:lnTo>
                    <a:pt x="936" y="2"/>
                  </a:lnTo>
                  <a:lnTo>
                    <a:pt x="834" y="2"/>
                  </a:lnTo>
                  <a:lnTo>
                    <a:pt x="732" y="2"/>
                  </a:lnTo>
                  <a:lnTo>
                    <a:pt x="635" y="3"/>
                  </a:lnTo>
                  <a:lnTo>
                    <a:pt x="541" y="3"/>
                  </a:lnTo>
                  <a:lnTo>
                    <a:pt x="451" y="5"/>
                  </a:lnTo>
                  <a:lnTo>
                    <a:pt x="367" y="7"/>
                  </a:lnTo>
                  <a:lnTo>
                    <a:pt x="289" y="7"/>
                  </a:lnTo>
                  <a:lnTo>
                    <a:pt x="218" y="9"/>
                  </a:lnTo>
                  <a:lnTo>
                    <a:pt x="152" y="10"/>
                  </a:lnTo>
                  <a:lnTo>
                    <a:pt x="95" y="12"/>
                  </a:lnTo>
                  <a:lnTo>
                    <a:pt x="48" y="16"/>
                  </a:lnTo>
                  <a:lnTo>
                    <a:pt x="8" y="17"/>
                  </a:lnTo>
                  <a:close/>
                </a:path>
              </a:pathLst>
            </a:custGeom>
            <a:solidFill>
              <a:srgbClr val="B58C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34" name="Freeform 10"/>
            <p:cNvSpPr>
              <a:spLocks/>
            </p:cNvSpPr>
            <p:nvPr/>
          </p:nvSpPr>
          <p:spPr bwMode="auto">
            <a:xfrm>
              <a:off x="1610" y="1253"/>
              <a:ext cx="2243" cy="1481"/>
            </a:xfrm>
            <a:custGeom>
              <a:avLst/>
              <a:gdLst>
                <a:gd name="T0" fmla="*/ 9 w 2243"/>
                <a:gd name="T1" fmla="*/ 211 h 1481"/>
                <a:gd name="T2" fmla="*/ 0 w 2243"/>
                <a:gd name="T3" fmla="*/ 1153 h 1481"/>
                <a:gd name="T4" fmla="*/ 23 w 2243"/>
                <a:gd name="T5" fmla="*/ 1464 h 1481"/>
                <a:gd name="T6" fmla="*/ 68 w 2243"/>
                <a:gd name="T7" fmla="*/ 1466 h 1481"/>
                <a:gd name="T8" fmla="*/ 153 w 2243"/>
                <a:gd name="T9" fmla="*/ 1467 h 1481"/>
                <a:gd name="T10" fmla="*/ 270 w 2243"/>
                <a:gd name="T11" fmla="*/ 1469 h 1481"/>
                <a:gd name="T12" fmla="*/ 417 w 2243"/>
                <a:gd name="T13" fmla="*/ 1471 h 1481"/>
                <a:gd name="T14" fmla="*/ 585 w 2243"/>
                <a:gd name="T15" fmla="*/ 1474 h 1481"/>
                <a:gd name="T16" fmla="*/ 769 w 2243"/>
                <a:gd name="T17" fmla="*/ 1476 h 1481"/>
                <a:gd name="T18" fmla="*/ 964 w 2243"/>
                <a:gd name="T19" fmla="*/ 1478 h 1481"/>
                <a:gd name="T20" fmla="*/ 1165 w 2243"/>
                <a:gd name="T21" fmla="*/ 1480 h 1481"/>
                <a:gd name="T22" fmla="*/ 1364 w 2243"/>
                <a:gd name="T23" fmla="*/ 1481 h 1481"/>
                <a:gd name="T24" fmla="*/ 1556 w 2243"/>
                <a:gd name="T25" fmla="*/ 1481 h 1481"/>
                <a:gd name="T26" fmla="*/ 1738 w 2243"/>
                <a:gd name="T27" fmla="*/ 1481 h 1481"/>
                <a:gd name="T28" fmla="*/ 1899 w 2243"/>
                <a:gd name="T29" fmla="*/ 1480 h 1481"/>
                <a:gd name="T30" fmla="*/ 2039 w 2243"/>
                <a:gd name="T31" fmla="*/ 1476 h 1481"/>
                <a:gd name="T32" fmla="*/ 2148 w 2243"/>
                <a:gd name="T33" fmla="*/ 1471 h 1481"/>
                <a:gd name="T34" fmla="*/ 2221 w 2243"/>
                <a:gd name="T35" fmla="*/ 1462 h 1481"/>
                <a:gd name="T36" fmla="*/ 2243 w 2243"/>
                <a:gd name="T37" fmla="*/ 1407 h 1481"/>
                <a:gd name="T38" fmla="*/ 2238 w 2243"/>
                <a:gd name="T39" fmla="*/ 1068 h 1481"/>
                <a:gd name="T40" fmla="*/ 2226 w 2243"/>
                <a:gd name="T41" fmla="*/ 578 h 1481"/>
                <a:gd name="T42" fmla="*/ 2202 w 2243"/>
                <a:gd name="T43" fmla="*/ 140 h 1481"/>
                <a:gd name="T44" fmla="*/ 2177 w 2243"/>
                <a:gd name="T45" fmla="*/ 2 h 1481"/>
                <a:gd name="T46" fmla="*/ 2136 w 2243"/>
                <a:gd name="T47" fmla="*/ 2 h 1481"/>
                <a:gd name="T48" fmla="*/ 2060 w 2243"/>
                <a:gd name="T49" fmla="*/ 2 h 1481"/>
                <a:gd name="T50" fmla="*/ 1952 w 2243"/>
                <a:gd name="T51" fmla="*/ 0 h 1481"/>
                <a:gd name="T52" fmla="*/ 1819 w 2243"/>
                <a:gd name="T53" fmla="*/ 0 h 1481"/>
                <a:gd name="T54" fmla="*/ 1665 w 2243"/>
                <a:gd name="T55" fmla="*/ 0 h 1481"/>
                <a:gd name="T56" fmla="*/ 1496 w 2243"/>
                <a:gd name="T57" fmla="*/ 0 h 1481"/>
                <a:gd name="T58" fmla="*/ 1314 w 2243"/>
                <a:gd name="T59" fmla="*/ 0 h 1481"/>
                <a:gd name="T60" fmla="*/ 1125 w 2243"/>
                <a:gd name="T61" fmla="*/ 0 h 1481"/>
                <a:gd name="T62" fmla="*/ 937 w 2243"/>
                <a:gd name="T63" fmla="*/ 0 h 1481"/>
                <a:gd name="T64" fmla="*/ 750 w 2243"/>
                <a:gd name="T65" fmla="*/ 0 h 1481"/>
                <a:gd name="T66" fmla="*/ 573 w 2243"/>
                <a:gd name="T67" fmla="*/ 2 h 1481"/>
                <a:gd name="T68" fmla="*/ 411 w 2243"/>
                <a:gd name="T69" fmla="*/ 4 h 1481"/>
                <a:gd name="T70" fmla="*/ 265 w 2243"/>
                <a:gd name="T71" fmla="*/ 5 h 1481"/>
                <a:gd name="T72" fmla="*/ 142 w 2243"/>
                <a:gd name="T73" fmla="*/ 9 h 1481"/>
                <a:gd name="T74" fmla="*/ 49 w 2243"/>
                <a:gd name="T75" fmla="*/ 12 h 148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243" h="1481">
                  <a:moveTo>
                    <a:pt x="14" y="14"/>
                  </a:moveTo>
                  <a:lnTo>
                    <a:pt x="9" y="211"/>
                  </a:lnTo>
                  <a:lnTo>
                    <a:pt x="2" y="663"/>
                  </a:lnTo>
                  <a:lnTo>
                    <a:pt x="0" y="1153"/>
                  </a:lnTo>
                  <a:lnTo>
                    <a:pt x="18" y="1464"/>
                  </a:lnTo>
                  <a:lnTo>
                    <a:pt x="23" y="1464"/>
                  </a:lnTo>
                  <a:lnTo>
                    <a:pt x="40" y="1464"/>
                  </a:lnTo>
                  <a:lnTo>
                    <a:pt x="68" y="1466"/>
                  </a:lnTo>
                  <a:lnTo>
                    <a:pt x="106" y="1466"/>
                  </a:lnTo>
                  <a:lnTo>
                    <a:pt x="153" y="1467"/>
                  </a:lnTo>
                  <a:lnTo>
                    <a:pt x="208" y="1467"/>
                  </a:lnTo>
                  <a:lnTo>
                    <a:pt x="270" y="1469"/>
                  </a:lnTo>
                  <a:lnTo>
                    <a:pt x="341" y="1469"/>
                  </a:lnTo>
                  <a:lnTo>
                    <a:pt x="417" y="1471"/>
                  </a:lnTo>
                  <a:lnTo>
                    <a:pt x="499" y="1473"/>
                  </a:lnTo>
                  <a:lnTo>
                    <a:pt x="585" y="1474"/>
                  </a:lnTo>
                  <a:lnTo>
                    <a:pt x="675" y="1474"/>
                  </a:lnTo>
                  <a:lnTo>
                    <a:pt x="769" y="1476"/>
                  </a:lnTo>
                  <a:lnTo>
                    <a:pt x="866" y="1478"/>
                  </a:lnTo>
                  <a:lnTo>
                    <a:pt x="964" y="1478"/>
                  </a:lnTo>
                  <a:lnTo>
                    <a:pt x="1065" y="1480"/>
                  </a:lnTo>
                  <a:lnTo>
                    <a:pt x="1165" y="1480"/>
                  </a:lnTo>
                  <a:lnTo>
                    <a:pt x="1265" y="1481"/>
                  </a:lnTo>
                  <a:lnTo>
                    <a:pt x="1364" y="1481"/>
                  </a:lnTo>
                  <a:lnTo>
                    <a:pt x="1461" y="1481"/>
                  </a:lnTo>
                  <a:lnTo>
                    <a:pt x="1556" y="1481"/>
                  </a:lnTo>
                  <a:lnTo>
                    <a:pt x="1650" y="1481"/>
                  </a:lnTo>
                  <a:lnTo>
                    <a:pt x="1738" y="1481"/>
                  </a:lnTo>
                  <a:lnTo>
                    <a:pt x="1821" y="1480"/>
                  </a:lnTo>
                  <a:lnTo>
                    <a:pt x="1899" y="1480"/>
                  </a:lnTo>
                  <a:lnTo>
                    <a:pt x="1971" y="1478"/>
                  </a:lnTo>
                  <a:lnTo>
                    <a:pt x="2039" y="1476"/>
                  </a:lnTo>
                  <a:lnTo>
                    <a:pt x="2096" y="1473"/>
                  </a:lnTo>
                  <a:lnTo>
                    <a:pt x="2148" y="1471"/>
                  </a:lnTo>
                  <a:lnTo>
                    <a:pt x="2189" y="1467"/>
                  </a:lnTo>
                  <a:lnTo>
                    <a:pt x="2221" y="1462"/>
                  </a:lnTo>
                  <a:lnTo>
                    <a:pt x="2243" y="1459"/>
                  </a:lnTo>
                  <a:lnTo>
                    <a:pt x="2243" y="1407"/>
                  </a:lnTo>
                  <a:lnTo>
                    <a:pt x="2241" y="1269"/>
                  </a:lnTo>
                  <a:lnTo>
                    <a:pt x="2238" y="1068"/>
                  </a:lnTo>
                  <a:lnTo>
                    <a:pt x="2234" y="829"/>
                  </a:lnTo>
                  <a:lnTo>
                    <a:pt x="2226" y="578"/>
                  </a:lnTo>
                  <a:lnTo>
                    <a:pt x="2215" y="341"/>
                  </a:lnTo>
                  <a:lnTo>
                    <a:pt x="2202" y="140"/>
                  </a:lnTo>
                  <a:lnTo>
                    <a:pt x="2182" y="2"/>
                  </a:lnTo>
                  <a:lnTo>
                    <a:pt x="2177" y="2"/>
                  </a:lnTo>
                  <a:lnTo>
                    <a:pt x="2162" y="2"/>
                  </a:lnTo>
                  <a:lnTo>
                    <a:pt x="2136" y="2"/>
                  </a:lnTo>
                  <a:lnTo>
                    <a:pt x="2103" y="2"/>
                  </a:lnTo>
                  <a:lnTo>
                    <a:pt x="2060" y="2"/>
                  </a:lnTo>
                  <a:lnTo>
                    <a:pt x="2009" y="2"/>
                  </a:lnTo>
                  <a:lnTo>
                    <a:pt x="1952" y="0"/>
                  </a:lnTo>
                  <a:lnTo>
                    <a:pt x="1890" y="0"/>
                  </a:lnTo>
                  <a:lnTo>
                    <a:pt x="1819" y="0"/>
                  </a:lnTo>
                  <a:lnTo>
                    <a:pt x="1745" y="0"/>
                  </a:lnTo>
                  <a:lnTo>
                    <a:pt x="1665" y="0"/>
                  </a:lnTo>
                  <a:lnTo>
                    <a:pt x="1582" y="0"/>
                  </a:lnTo>
                  <a:lnTo>
                    <a:pt x="1496" y="0"/>
                  </a:lnTo>
                  <a:lnTo>
                    <a:pt x="1406" y="0"/>
                  </a:lnTo>
                  <a:lnTo>
                    <a:pt x="1314" y="0"/>
                  </a:lnTo>
                  <a:lnTo>
                    <a:pt x="1220" y="0"/>
                  </a:lnTo>
                  <a:lnTo>
                    <a:pt x="1125" y="0"/>
                  </a:lnTo>
                  <a:lnTo>
                    <a:pt x="1030" y="0"/>
                  </a:lnTo>
                  <a:lnTo>
                    <a:pt x="937" y="0"/>
                  </a:lnTo>
                  <a:lnTo>
                    <a:pt x="843" y="0"/>
                  </a:lnTo>
                  <a:lnTo>
                    <a:pt x="750" y="0"/>
                  </a:lnTo>
                  <a:lnTo>
                    <a:pt x="660" y="2"/>
                  </a:lnTo>
                  <a:lnTo>
                    <a:pt x="573" y="2"/>
                  </a:lnTo>
                  <a:lnTo>
                    <a:pt x="490" y="2"/>
                  </a:lnTo>
                  <a:lnTo>
                    <a:pt x="411" y="4"/>
                  </a:lnTo>
                  <a:lnTo>
                    <a:pt x="334" y="5"/>
                  </a:lnTo>
                  <a:lnTo>
                    <a:pt x="265" y="5"/>
                  </a:lnTo>
                  <a:lnTo>
                    <a:pt x="201" y="7"/>
                  </a:lnTo>
                  <a:lnTo>
                    <a:pt x="142" y="9"/>
                  </a:lnTo>
                  <a:lnTo>
                    <a:pt x="92" y="11"/>
                  </a:lnTo>
                  <a:lnTo>
                    <a:pt x="49" y="12"/>
                  </a:lnTo>
                  <a:lnTo>
                    <a:pt x="14" y="1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35" name="Freeform 11"/>
            <p:cNvSpPr>
              <a:spLocks/>
            </p:cNvSpPr>
            <p:nvPr/>
          </p:nvSpPr>
          <p:spPr bwMode="auto">
            <a:xfrm>
              <a:off x="1285" y="2773"/>
              <a:ext cx="2951" cy="114"/>
            </a:xfrm>
            <a:custGeom>
              <a:avLst/>
              <a:gdLst>
                <a:gd name="T0" fmla="*/ 2693 w 2951"/>
                <a:gd name="T1" fmla="*/ 34 h 114"/>
                <a:gd name="T2" fmla="*/ 2951 w 2951"/>
                <a:gd name="T3" fmla="*/ 114 h 114"/>
                <a:gd name="T4" fmla="*/ 0 w 2951"/>
                <a:gd name="T5" fmla="*/ 114 h 114"/>
                <a:gd name="T6" fmla="*/ 241 w 2951"/>
                <a:gd name="T7" fmla="*/ 0 h 114"/>
                <a:gd name="T8" fmla="*/ 2693 w 2951"/>
                <a:gd name="T9" fmla="*/ 34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51" h="114">
                  <a:moveTo>
                    <a:pt x="2693" y="34"/>
                  </a:moveTo>
                  <a:lnTo>
                    <a:pt x="2951" y="114"/>
                  </a:lnTo>
                  <a:lnTo>
                    <a:pt x="0" y="114"/>
                  </a:lnTo>
                  <a:lnTo>
                    <a:pt x="241" y="0"/>
                  </a:lnTo>
                  <a:lnTo>
                    <a:pt x="2693" y="34"/>
                  </a:lnTo>
                  <a:close/>
                </a:path>
              </a:pathLst>
            </a:custGeom>
            <a:solidFill>
              <a:srgbClr val="B58C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36" name="Freeform 12"/>
            <p:cNvSpPr>
              <a:spLocks/>
            </p:cNvSpPr>
            <p:nvPr/>
          </p:nvSpPr>
          <p:spPr bwMode="auto">
            <a:xfrm>
              <a:off x="3782" y="2797"/>
              <a:ext cx="310" cy="1230"/>
            </a:xfrm>
            <a:custGeom>
              <a:avLst/>
              <a:gdLst>
                <a:gd name="T0" fmla="*/ 73 w 310"/>
                <a:gd name="T1" fmla="*/ 14 h 1230"/>
                <a:gd name="T2" fmla="*/ 310 w 310"/>
                <a:gd name="T3" fmla="*/ 868 h 1230"/>
                <a:gd name="T4" fmla="*/ 291 w 310"/>
                <a:gd name="T5" fmla="*/ 1230 h 1230"/>
                <a:gd name="T6" fmla="*/ 0 w 310"/>
                <a:gd name="T7" fmla="*/ 0 h 1230"/>
                <a:gd name="T8" fmla="*/ 73 w 310"/>
                <a:gd name="T9" fmla="*/ 14 h 12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0" h="1230">
                  <a:moveTo>
                    <a:pt x="73" y="14"/>
                  </a:moveTo>
                  <a:lnTo>
                    <a:pt x="310" y="868"/>
                  </a:lnTo>
                  <a:lnTo>
                    <a:pt x="291" y="1230"/>
                  </a:lnTo>
                  <a:lnTo>
                    <a:pt x="0" y="0"/>
                  </a:lnTo>
                  <a:lnTo>
                    <a:pt x="73" y="14"/>
                  </a:lnTo>
                  <a:close/>
                </a:path>
              </a:pathLst>
            </a:custGeom>
            <a:solidFill>
              <a:srgbClr val="B58C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37" name="Freeform 13"/>
            <p:cNvSpPr>
              <a:spLocks/>
            </p:cNvSpPr>
            <p:nvPr/>
          </p:nvSpPr>
          <p:spPr bwMode="auto">
            <a:xfrm>
              <a:off x="2651" y="938"/>
              <a:ext cx="100" cy="262"/>
            </a:xfrm>
            <a:custGeom>
              <a:avLst/>
              <a:gdLst>
                <a:gd name="T0" fmla="*/ 100 w 100"/>
                <a:gd name="T1" fmla="*/ 262 h 262"/>
                <a:gd name="T2" fmla="*/ 86 w 100"/>
                <a:gd name="T3" fmla="*/ 13 h 262"/>
                <a:gd name="T4" fmla="*/ 0 w 100"/>
                <a:gd name="T5" fmla="*/ 0 h 262"/>
                <a:gd name="T6" fmla="*/ 15 w 100"/>
                <a:gd name="T7" fmla="*/ 250 h 262"/>
                <a:gd name="T8" fmla="*/ 100 w 100"/>
                <a:gd name="T9" fmla="*/ 262 h 2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" h="262">
                  <a:moveTo>
                    <a:pt x="100" y="262"/>
                  </a:moveTo>
                  <a:lnTo>
                    <a:pt x="86" y="13"/>
                  </a:lnTo>
                  <a:lnTo>
                    <a:pt x="0" y="0"/>
                  </a:lnTo>
                  <a:lnTo>
                    <a:pt x="15" y="250"/>
                  </a:lnTo>
                  <a:lnTo>
                    <a:pt x="100" y="262"/>
                  </a:lnTo>
                  <a:close/>
                </a:path>
              </a:pathLst>
            </a:custGeom>
            <a:solidFill>
              <a:srgbClr val="B58C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38" name="Freeform 14"/>
            <p:cNvSpPr>
              <a:spLocks/>
            </p:cNvSpPr>
            <p:nvPr/>
          </p:nvSpPr>
          <p:spPr bwMode="auto">
            <a:xfrm>
              <a:off x="2647" y="2864"/>
              <a:ext cx="82" cy="909"/>
            </a:xfrm>
            <a:custGeom>
              <a:avLst/>
              <a:gdLst>
                <a:gd name="T0" fmla="*/ 82 w 82"/>
                <a:gd name="T1" fmla="*/ 0 h 909"/>
                <a:gd name="T2" fmla="*/ 78 w 82"/>
                <a:gd name="T3" fmla="*/ 613 h 909"/>
                <a:gd name="T4" fmla="*/ 0 w 82"/>
                <a:gd name="T5" fmla="*/ 909 h 909"/>
                <a:gd name="T6" fmla="*/ 14 w 82"/>
                <a:gd name="T7" fmla="*/ 0 h 909"/>
                <a:gd name="T8" fmla="*/ 82 w 82"/>
                <a:gd name="T9" fmla="*/ 0 h 9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2" h="909">
                  <a:moveTo>
                    <a:pt x="82" y="0"/>
                  </a:moveTo>
                  <a:lnTo>
                    <a:pt x="78" y="613"/>
                  </a:lnTo>
                  <a:lnTo>
                    <a:pt x="0" y="909"/>
                  </a:lnTo>
                  <a:lnTo>
                    <a:pt x="14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B58C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39" name="Freeform 15"/>
            <p:cNvSpPr>
              <a:spLocks/>
            </p:cNvSpPr>
            <p:nvPr/>
          </p:nvSpPr>
          <p:spPr bwMode="auto">
            <a:xfrm>
              <a:off x="2647" y="2925"/>
              <a:ext cx="92" cy="676"/>
            </a:xfrm>
            <a:custGeom>
              <a:avLst/>
              <a:gdLst>
                <a:gd name="T0" fmla="*/ 92 w 92"/>
                <a:gd name="T1" fmla="*/ 19 h 676"/>
                <a:gd name="T2" fmla="*/ 12 w 92"/>
                <a:gd name="T3" fmla="*/ 676 h 676"/>
                <a:gd name="T4" fmla="*/ 0 w 92"/>
                <a:gd name="T5" fmla="*/ 19 h 676"/>
                <a:gd name="T6" fmla="*/ 4 w 92"/>
                <a:gd name="T7" fmla="*/ 17 h 676"/>
                <a:gd name="T8" fmla="*/ 14 w 92"/>
                <a:gd name="T9" fmla="*/ 12 h 676"/>
                <a:gd name="T10" fmla="*/ 30 w 92"/>
                <a:gd name="T11" fmla="*/ 7 h 676"/>
                <a:gd name="T12" fmla="*/ 47 w 92"/>
                <a:gd name="T13" fmla="*/ 2 h 676"/>
                <a:gd name="T14" fmla="*/ 63 w 92"/>
                <a:gd name="T15" fmla="*/ 0 h 676"/>
                <a:gd name="T16" fmla="*/ 78 w 92"/>
                <a:gd name="T17" fmla="*/ 0 h 676"/>
                <a:gd name="T18" fmla="*/ 89 w 92"/>
                <a:gd name="T19" fmla="*/ 7 h 676"/>
                <a:gd name="T20" fmla="*/ 92 w 92"/>
                <a:gd name="T21" fmla="*/ 19 h 67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2" h="676">
                  <a:moveTo>
                    <a:pt x="92" y="19"/>
                  </a:moveTo>
                  <a:lnTo>
                    <a:pt x="12" y="676"/>
                  </a:lnTo>
                  <a:lnTo>
                    <a:pt x="0" y="19"/>
                  </a:lnTo>
                  <a:lnTo>
                    <a:pt x="4" y="17"/>
                  </a:lnTo>
                  <a:lnTo>
                    <a:pt x="14" y="12"/>
                  </a:lnTo>
                  <a:lnTo>
                    <a:pt x="30" y="7"/>
                  </a:lnTo>
                  <a:lnTo>
                    <a:pt x="47" y="2"/>
                  </a:lnTo>
                  <a:lnTo>
                    <a:pt x="63" y="0"/>
                  </a:lnTo>
                  <a:lnTo>
                    <a:pt x="78" y="0"/>
                  </a:lnTo>
                  <a:lnTo>
                    <a:pt x="89" y="7"/>
                  </a:lnTo>
                  <a:lnTo>
                    <a:pt x="92" y="19"/>
                  </a:lnTo>
                  <a:close/>
                </a:path>
              </a:pathLst>
            </a:custGeom>
            <a:solidFill>
              <a:srgbClr val="82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40" name="Freeform 16"/>
            <p:cNvSpPr>
              <a:spLocks/>
            </p:cNvSpPr>
            <p:nvPr/>
          </p:nvSpPr>
          <p:spPr bwMode="auto">
            <a:xfrm>
              <a:off x="1702" y="1200"/>
              <a:ext cx="2101" cy="67"/>
            </a:xfrm>
            <a:custGeom>
              <a:avLst/>
              <a:gdLst>
                <a:gd name="T0" fmla="*/ 2089 w 2101"/>
                <a:gd name="T1" fmla="*/ 0 h 67"/>
                <a:gd name="T2" fmla="*/ 2084 w 2101"/>
                <a:gd name="T3" fmla="*/ 0 h 67"/>
                <a:gd name="T4" fmla="*/ 2068 w 2101"/>
                <a:gd name="T5" fmla="*/ 0 h 67"/>
                <a:gd name="T6" fmla="*/ 2042 w 2101"/>
                <a:gd name="T7" fmla="*/ 0 h 67"/>
                <a:gd name="T8" fmla="*/ 2010 w 2101"/>
                <a:gd name="T9" fmla="*/ 0 h 67"/>
                <a:gd name="T10" fmla="*/ 1966 w 2101"/>
                <a:gd name="T11" fmla="*/ 0 h 67"/>
                <a:gd name="T12" fmla="*/ 1916 w 2101"/>
                <a:gd name="T13" fmla="*/ 0 h 67"/>
                <a:gd name="T14" fmla="*/ 1859 w 2101"/>
                <a:gd name="T15" fmla="*/ 0 h 67"/>
                <a:gd name="T16" fmla="*/ 1797 w 2101"/>
                <a:gd name="T17" fmla="*/ 0 h 67"/>
                <a:gd name="T18" fmla="*/ 1727 w 2101"/>
                <a:gd name="T19" fmla="*/ 0 h 67"/>
                <a:gd name="T20" fmla="*/ 1653 w 2101"/>
                <a:gd name="T21" fmla="*/ 0 h 67"/>
                <a:gd name="T22" fmla="*/ 1573 w 2101"/>
                <a:gd name="T23" fmla="*/ 0 h 67"/>
                <a:gd name="T24" fmla="*/ 1490 w 2101"/>
                <a:gd name="T25" fmla="*/ 0 h 67"/>
                <a:gd name="T26" fmla="*/ 1406 w 2101"/>
                <a:gd name="T27" fmla="*/ 1 h 67"/>
                <a:gd name="T28" fmla="*/ 1316 w 2101"/>
                <a:gd name="T29" fmla="*/ 1 h 67"/>
                <a:gd name="T30" fmla="*/ 1226 w 2101"/>
                <a:gd name="T31" fmla="*/ 3 h 67"/>
                <a:gd name="T32" fmla="*/ 1134 w 2101"/>
                <a:gd name="T33" fmla="*/ 3 h 67"/>
                <a:gd name="T34" fmla="*/ 1040 w 2101"/>
                <a:gd name="T35" fmla="*/ 5 h 67"/>
                <a:gd name="T36" fmla="*/ 949 w 2101"/>
                <a:gd name="T37" fmla="*/ 7 h 67"/>
                <a:gd name="T38" fmla="*/ 857 w 2101"/>
                <a:gd name="T39" fmla="*/ 8 h 67"/>
                <a:gd name="T40" fmla="*/ 765 w 2101"/>
                <a:gd name="T41" fmla="*/ 10 h 67"/>
                <a:gd name="T42" fmla="*/ 677 w 2101"/>
                <a:gd name="T43" fmla="*/ 14 h 67"/>
                <a:gd name="T44" fmla="*/ 591 w 2101"/>
                <a:gd name="T45" fmla="*/ 17 h 67"/>
                <a:gd name="T46" fmla="*/ 506 w 2101"/>
                <a:gd name="T47" fmla="*/ 19 h 67"/>
                <a:gd name="T48" fmla="*/ 426 w 2101"/>
                <a:gd name="T49" fmla="*/ 22 h 67"/>
                <a:gd name="T50" fmla="*/ 352 w 2101"/>
                <a:gd name="T51" fmla="*/ 27 h 67"/>
                <a:gd name="T52" fmla="*/ 281 w 2101"/>
                <a:gd name="T53" fmla="*/ 31 h 67"/>
                <a:gd name="T54" fmla="*/ 217 w 2101"/>
                <a:gd name="T55" fmla="*/ 36 h 67"/>
                <a:gd name="T56" fmla="*/ 158 w 2101"/>
                <a:gd name="T57" fmla="*/ 41 h 67"/>
                <a:gd name="T58" fmla="*/ 106 w 2101"/>
                <a:gd name="T59" fmla="*/ 46 h 67"/>
                <a:gd name="T60" fmla="*/ 63 w 2101"/>
                <a:gd name="T61" fmla="*/ 53 h 67"/>
                <a:gd name="T62" fmla="*/ 28 w 2101"/>
                <a:gd name="T63" fmla="*/ 60 h 67"/>
                <a:gd name="T64" fmla="*/ 0 w 2101"/>
                <a:gd name="T65" fmla="*/ 67 h 67"/>
                <a:gd name="T66" fmla="*/ 2101 w 2101"/>
                <a:gd name="T67" fmla="*/ 59 h 67"/>
                <a:gd name="T68" fmla="*/ 2089 w 2101"/>
                <a:gd name="T69" fmla="*/ 0 h 6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01" h="67">
                  <a:moveTo>
                    <a:pt x="2089" y="0"/>
                  </a:moveTo>
                  <a:lnTo>
                    <a:pt x="2084" y="0"/>
                  </a:lnTo>
                  <a:lnTo>
                    <a:pt x="2068" y="0"/>
                  </a:lnTo>
                  <a:lnTo>
                    <a:pt x="2042" y="0"/>
                  </a:lnTo>
                  <a:lnTo>
                    <a:pt x="2010" y="0"/>
                  </a:lnTo>
                  <a:lnTo>
                    <a:pt x="1966" y="0"/>
                  </a:lnTo>
                  <a:lnTo>
                    <a:pt x="1916" y="0"/>
                  </a:lnTo>
                  <a:lnTo>
                    <a:pt x="1859" y="0"/>
                  </a:lnTo>
                  <a:lnTo>
                    <a:pt x="1797" y="0"/>
                  </a:lnTo>
                  <a:lnTo>
                    <a:pt x="1727" y="0"/>
                  </a:lnTo>
                  <a:lnTo>
                    <a:pt x="1653" y="0"/>
                  </a:lnTo>
                  <a:lnTo>
                    <a:pt x="1573" y="0"/>
                  </a:lnTo>
                  <a:lnTo>
                    <a:pt x="1490" y="0"/>
                  </a:lnTo>
                  <a:lnTo>
                    <a:pt x="1406" y="1"/>
                  </a:lnTo>
                  <a:lnTo>
                    <a:pt x="1316" y="1"/>
                  </a:lnTo>
                  <a:lnTo>
                    <a:pt x="1226" y="3"/>
                  </a:lnTo>
                  <a:lnTo>
                    <a:pt x="1134" y="3"/>
                  </a:lnTo>
                  <a:lnTo>
                    <a:pt x="1040" y="5"/>
                  </a:lnTo>
                  <a:lnTo>
                    <a:pt x="949" y="7"/>
                  </a:lnTo>
                  <a:lnTo>
                    <a:pt x="857" y="8"/>
                  </a:lnTo>
                  <a:lnTo>
                    <a:pt x="765" y="10"/>
                  </a:lnTo>
                  <a:lnTo>
                    <a:pt x="677" y="14"/>
                  </a:lnTo>
                  <a:lnTo>
                    <a:pt x="591" y="17"/>
                  </a:lnTo>
                  <a:lnTo>
                    <a:pt x="506" y="19"/>
                  </a:lnTo>
                  <a:lnTo>
                    <a:pt x="426" y="22"/>
                  </a:lnTo>
                  <a:lnTo>
                    <a:pt x="352" y="27"/>
                  </a:lnTo>
                  <a:lnTo>
                    <a:pt x="281" y="31"/>
                  </a:lnTo>
                  <a:lnTo>
                    <a:pt x="217" y="36"/>
                  </a:lnTo>
                  <a:lnTo>
                    <a:pt x="158" y="41"/>
                  </a:lnTo>
                  <a:lnTo>
                    <a:pt x="106" y="46"/>
                  </a:lnTo>
                  <a:lnTo>
                    <a:pt x="63" y="53"/>
                  </a:lnTo>
                  <a:lnTo>
                    <a:pt x="28" y="60"/>
                  </a:lnTo>
                  <a:lnTo>
                    <a:pt x="0" y="67"/>
                  </a:lnTo>
                  <a:lnTo>
                    <a:pt x="2101" y="59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rgbClr val="82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41" name="Freeform 17"/>
            <p:cNvSpPr>
              <a:spLocks/>
            </p:cNvSpPr>
            <p:nvPr/>
          </p:nvSpPr>
          <p:spPr bwMode="auto">
            <a:xfrm>
              <a:off x="3795" y="1269"/>
              <a:ext cx="90" cy="1415"/>
            </a:xfrm>
            <a:custGeom>
              <a:avLst/>
              <a:gdLst>
                <a:gd name="T0" fmla="*/ 90 w 90"/>
                <a:gd name="T1" fmla="*/ 1415 h 1415"/>
                <a:gd name="T2" fmla="*/ 90 w 90"/>
                <a:gd name="T3" fmla="*/ 1363 h 1415"/>
                <a:gd name="T4" fmla="*/ 90 w 90"/>
                <a:gd name="T5" fmla="*/ 1227 h 1415"/>
                <a:gd name="T6" fmla="*/ 86 w 90"/>
                <a:gd name="T7" fmla="*/ 1028 h 1415"/>
                <a:gd name="T8" fmla="*/ 81 w 90"/>
                <a:gd name="T9" fmla="*/ 794 h 1415"/>
                <a:gd name="T10" fmla="*/ 71 w 90"/>
                <a:gd name="T11" fmla="*/ 548 h 1415"/>
                <a:gd name="T12" fmla="*/ 55 w 90"/>
                <a:gd name="T13" fmla="*/ 318 h 1415"/>
                <a:gd name="T14" fmla="*/ 31 w 90"/>
                <a:gd name="T15" fmla="*/ 126 h 1415"/>
                <a:gd name="T16" fmla="*/ 0 w 90"/>
                <a:gd name="T17" fmla="*/ 0 h 1415"/>
                <a:gd name="T18" fmla="*/ 3 w 90"/>
                <a:gd name="T19" fmla="*/ 31 h 1415"/>
                <a:gd name="T20" fmla="*/ 10 w 90"/>
                <a:gd name="T21" fmla="*/ 121 h 1415"/>
                <a:gd name="T22" fmla="*/ 22 w 90"/>
                <a:gd name="T23" fmla="*/ 259 h 1415"/>
                <a:gd name="T24" fmla="*/ 36 w 90"/>
                <a:gd name="T25" fmla="*/ 441 h 1415"/>
                <a:gd name="T26" fmla="*/ 51 w 90"/>
                <a:gd name="T27" fmla="*/ 656 h 1415"/>
                <a:gd name="T28" fmla="*/ 65 w 90"/>
                <a:gd name="T29" fmla="*/ 894 h 1415"/>
                <a:gd name="T30" fmla="*/ 79 w 90"/>
                <a:gd name="T31" fmla="*/ 1151 h 1415"/>
                <a:gd name="T32" fmla="*/ 90 w 90"/>
                <a:gd name="T33" fmla="*/ 1415 h 141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0" h="1415">
                  <a:moveTo>
                    <a:pt x="90" y="1415"/>
                  </a:moveTo>
                  <a:lnTo>
                    <a:pt x="90" y="1363"/>
                  </a:lnTo>
                  <a:lnTo>
                    <a:pt x="90" y="1227"/>
                  </a:lnTo>
                  <a:lnTo>
                    <a:pt x="86" y="1028"/>
                  </a:lnTo>
                  <a:lnTo>
                    <a:pt x="81" y="794"/>
                  </a:lnTo>
                  <a:lnTo>
                    <a:pt x="71" y="548"/>
                  </a:lnTo>
                  <a:lnTo>
                    <a:pt x="55" y="318"/>
                  </a:lnTo>
                  <a:lnTo>
                    <a:pt x="31" y="126"/>
                  </a:lnTo>
                  <a:lnTo>
                    <a:pt x="0" y="0"/>
                  </a:lnTo>
                  <a:lnTo>
                    <a:pt x="3" y="31"/>
                  </a:lnTo>
                  <a:lnTo>
                    <a:pt x="10" y="121"/>
                  </a:lnTo>
                  <a:lnTo>
                    <a:pt x="22" y="259"/>
                  </a:lnTo>
                  <a:lnTo>
                    <a:pt x="36" y="441"/>
                  </a:lnTo>
                  <a:lnTo>
                    <a:pt x="51" y="656"/>
                  </a:lnTo>
                  <a:lnTo>
                    <a:pt x="65" y="894"/>
                  </a:lnTo>
                  <a:lnTo>
                    <a:pt x="79" y="1151"/>
                  </a:lnTo>
                  <a:lnTo>
                    <a:pt x="90" y="14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42" name="Freeform 18"/>
            <p:cNvSpPr>
              <a:spLocks/>
            </p:cNvSpPr>
            <p:nvPr/>
          </p:nvSpPr>
          <p:spPr bwMode="auto">
            <a:xfrm>
              <a:off x="3928" y="1212"/>
              <a:ext cx="74" cy="1574"/>
            </a:xfrm>
            <a:custGeom>
              <a:avLst/>
              <a:gdLst>
                <a:gd name="T0" fmla="*/ 72 w 74"/>
                <a:gd name="T1" fmla="*/ 1574 h 1574"/>
                <a:gd name="T2" fmla="*/ 72 w 74"/>
                <a:gd name="T3" fmla="*/ 1517 h 1574"/>
                <a:gd name="T4" fmla="*/ 74 w 74"/>
                <a:gd name="T5" fmla="*/ 1363 h 1574"/>
                <a:gd name="T6" fmla="*/ 74 w 74"/>
                <a:gd name="T7" fmla="*/ 1144 h 1574"/>
                <a:gd name="T8" fmla="*/ 72 w 74"/>
                <a:gd name="T9" fmla="*/ 882 h 1574"/>
                <a:gd name="T10" fmla="*/ 64 w 74"/>
                <a:gd name="T11" fmla="*/ 611 h 1574"/>
                <a:gd name="T12" fmla="*/ 52 w 74"/>
                <a:gd name="T13" fmla="*/ 353 h 1574"/>
                <a:gd name="T14" fmla="*/ 31 w 74"/>
                <a:gd name="T15" fmla="*/ 140 h 1574"/>
                <a:gd name="T16" fmla="*/ 0 w 74"/>
                <a:gd name="T17" fmla="*/ 0 h 1574"/>
                <a:gd name="T18" fmla="*/ 3 w 74"/>
                <a:gd name="T19" fmla="*/ 34 h 1574"/>
                <a:gd name="T20" fmla="*/ 10 w 74"/>
                <a:gd name="T21" fmla="*/ 135 h 1574"/>
                <a:gd name="T22" fmla="*/ 19 w 74"/>
                <a:gd name="T23" fmla="*/ 289 h 1574"/>
                <a:gd name="T24" fmla="*/ 31 w 74"/>
                <a:gd name="T25" fmla="*/ 490 h 1574"/>
                <a:gd name="T26" fmla="*/ 45 w 74"/>
                <a:gd name="T27" fmla="*/ 728 h 1574"/>
                <a:gd name="T28" fmla="*/ 55 w 74"/>
                <a:gd name="T29" fmla="*/ 995 h 1574"/>
                <a:gd name="T30" fmla="*/ 66 w 74"/>
                <a:gd name="T31" fmla="*/ 1279 h 1574"/>
                <a:gd name="T32" fmla="*/ 72 w 74"/>
                <a:gd name="T33" fmla="*/ 1574 h 157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4" h="1574">
                  <a:moveTo>
                    <a:pt x="72" y="1574"/>
                  </a:moveTo>
                  <a:lnTo>
                    <a:pt x="72" y="1517"/>
                  </a:lnTo>
                  <a:lnTo>
                    <a:pt x="74" y="1363"/>
                  </a:lnTo>
                  <a:lnTo>
                    <a:pt x="74" y="1144"/>
                  </a:lnTo>
                  <a:lnTo>
                    <a:pt x="72" y="882"/>
                  </a:lnTo>
                  <a:lnTo>
                    <a:pt x="64" y="611"/>
                  </a:lnTo>
                  <a:lnTo>
                    <a:pt x="52" y="353"/>
                  </a:lnTo>
                  <a:lnTo>
                    <a:pt x="31" y="140"/>
                  </a:lnTo>
                  <a:lnTo>
                    <a:pt x="0" y="0"/>
                  </a:lnTo>
                  <a:lnTo>
                    <a:pt x="3" y="34"/>
                  </a:lnTo>
                  <a:lnTo>
                    <a:pt x="10" y="135"/>
                  </a:lnTo>
                  <a:lnTo>
                    <a:pt x="19" y="289"/>
                  </a:lnTo>
                  <a:lnTo>
                    <a:pt x="31" y="490"/>
                  </a:lnTo>
                  <a:lnTo>
                    <a:pt x="45" y="728"/>
                  </a:lnTo>
                  <a:lnTo>
                    <a:pt x="55" y="995"/>
                  </a:lnTo>
                  <a:lnTo>
                    <a:pt x="66" y="1279"/>
                  </a:lnTo>
                  <a:lnTo>
                    <a:pt x="72" y="15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43" name="Freeform 19"/>
            <p:cNvSpPr>
              <a:spLocks/>
            </p:cNvSpPr>
            <p:nvPr/>
          </p:nvSpPr>
          <p:spPr bwMode="auto">
            <a:xfrm>
              <a:off x="1704" y="1259"/>
              <a:ext cx="2014" cy="29"/>
            </a:xfrm>
            <a:custGeom>
              <a:avLst/>
              <a:gdLst>
                <a:gd name="T0" fmla="*/ 2011 w 2014"/>
                <a:gd name="T1" fmla="*/ 5 h 29"/>
                <a:gd name="T2" fmla="*/ 1978 w 2014"/>
                <a:gd name="T3" fmla="*/ 5 h 29"/>
                <a:gd name="T4" fmla="*/ 1918 w 2014"/>
                <a:gd name="T5" fmla="*/ 3 h 29"/>
                <a:gd name="T6" fmla="*/ 1833 w 2014"/>
                <a:gd name="T7" fmla="*/ 3 h 29"/>
                <a:gd name="T8" fmla="*/ 1724 w 2014"/>
                <a:gd name="T9" fmla="*/ 1 h 29"/>
                <a:gd name="T10" fmla="*/ 1597 w 2014"/>
                <a:gd name="T11" fmla="*/ 1 h 29"/>
                <a:gd name="T12" fmla="*/ 1457 w 2014"/>
                <a:gd name="T13" fmla="*/ 0 h 29"/>
                <a:gd name="T14" fmla="*/ 1303 w 2014"/>
                <a:gd name="T15" fmla="*/ 0 h 29"/>
                <a:gd name="T16" fmla="*/ 1142 w 2014"/>
                <a:gd name="T17" fmla="*/ 0 h 29"/>
                <a:gd name="T18" fmla="*/ 974 w 2014"/>
                <a:gd name="T19" fmla="*/ 0 h 29"/>
                <a:gd name="T20" fmla="*/ 807 w 2014"/>
                <a:gd name="T21" fmla="*/ 1 h 29"/>
                <a:gd name="T22" fmla="*/ 640 w 2014"/>
                <a:gd name="T23" fmla="*/ 5 h 29"/>
                <a:gd name="T24" fmla="*/ 478 w 2014"/>
                <a:gd name="T25" fmla="*/ 6 h 29"/>
                <a:gd name="T26" fmla="*/ 324 w 2014"/>
                <a:gd name="T27" fmla="*/ 12 h 29"/>
                <a:gd name="T28" fmla="*/ 184 w 2014"/>
                <a:gd name="T29" fmla="*/ 17 h 29"/>
                <a:gd name="T30" fmla="*/ 57 w 2014"/>
                <a:gd name="T31" fmla="*/ 26 h 29"/>
                <a:gd name="T32" fmla="*/ 5 w 2014"/>
                <a:gd name="T33" fmla="*/ 29 h 29"/>
                <a:gd name="T34" fmla="*/ 47 w 2014"/>
                <a:gd name="T35" fmla="*/ 29 h 29"/>
                <a:gd name="T36" fmla="*/ 123 w 2014"/>
                <a:gd name="T37" fmla="*/ 27 h 29"/>
                <a:gd name="T38" fmla="*/ 230 w 2014"/>
                <a:gd name="T39" fmla="*/ 26 h 29"/>
                <a:gd name="T40" fmla="*/ 362 w 2014"/>
                <a:gd name="T41" fmla="*/ 22 h 29"/>
                <a:gd name="T42" fmla="*/ 514 w 2014"/>
                <a:gd name="T43" fmla="*/ 20 h 29"/>
                <a:gd name="T44" fmla="*/ 682 w 2014"/>
                <a:gd name="T45" fmla="*/ 17 h 29"/>
                <a:gd name="T46" fmla="*/ 859 w 2014"/>
                <a:gd name="T47" fmla="*/ 15 h 29"/>
                <a:gd name="T48" fmla="*/ 1040 w 2014"/>
                <a:gd name="T49" fmla="*/ 12 h 29"/>
                <a:gd name="T50" fmla="*/ 1220 w 2014"/>
                <a:gd name="T51" fmla="*/ 8 h 29"/>
                <a:gd name="T52" fmla="*/ 1395 w 2014"/>
                <a:gd name="T53" fmla="*/ 6 h 29"/>
                <a:gd name="T54" fmla="*/ 1558 w 2014"/>
                <a:gd name="T55" fmla="*/ 5 h 29"/>
                <a:gd name="T56" fmla="*/ 1705 w 2014"/>
                <a:gd name="T57" fmla="*/ 3 h 29"/>
                <a:gd name="T58" fmla="*/ 1831 w 2014"/>
                <a:gd name="T59" fmla="*/ 3 h 29"/>
                <a:gd name="T60" fmla="*/ 1928 w 2014"/>
                <a:gd name="T61" fmla="*/ 3 h 29"/>
                <a:gd name="T62" fmla="*/ 1995 w 2014"/>
                <a:gd name="T63" fmla="*/ 5 h 2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014" h="29">
                  <a:moveTo>
                    <a:pt x="2014" y="5"/>
                  </a:moveTo>
                  <a:lnTo>
                    <a:pt x="2011" y="5"/>
                  </a:lnTo>
                  <a:lnTo>
                    <a:pt x="1999" y="5"/>
                  </a:lnTo>
                  <a:lnTo>
                    <a:pt x="1978" y="5"/>
                  </a:lnTo>
                  <a:lnTo>
                    <a:pt x="1952" y="3"/>
                  </a:lnTo>
                  <a:lnTo>
                    <a:pt x="1918" y="3"/>
                  </a:lnTo>
                  <a:lnTo>
                    <a:pt x="1878" y="3"/>
                  </a:lnTo>
                  <a:lnTo>
                    <a:pt x="1833" y="3"/>
                  </a:lnTo>
                  <a:lnTo>
                    <a:pt x="1781" y="1"/>
                  </a:lnTo>
                  <a:lnTo>
                    <a:pt x="1724" y="1"/>
                  </a:lnTo>
                  <a:lnTo>
                    <a:pt x="1663" y="1"/>
                  </a:lnTo>
                  <a:lnTo>
                    <a:pt x="1597" y="1"/>
                  </a:lnTo>
                  <a:lnTo>
                    <a:pt x="1530" y="0"/>
                  </a:lnTo>
                  <a:lnTo>
                    <a:pt x="1457" y="0"/>
                  </a:lnTo>
                  <a:lnTo>
                    <a:pt x="1381" y="0"/>
                  </a:lnTo>
                  <a:lnTo>
                    <a:pt x="1303" y="0"/>
                  </a:lnTo>
                  <a:lnTo>
                    <a:pt x="1224" y="0"/>
                  </a:lnTo>
                  <a:lnTo>
                    <a:pt x="1142" y="0"/>
                  </a:lnTo>
                  <a:lnTo>
                    <a:pt x="1059" y="0"/>
                  </a:lnTo>
                  <a:lnTo>
                    <a:pt x="974" y="0"/>
                  </a:lnTo>
                  <a:lnTo>
                    <a:pt x="891" y="1"/>
                  </a:lnTo>
                  <a:lnTo>
                    <a:pt x="807" y="1"/>
                  </a:lnTo>
                  <a:lnTo>
                    <a:pt x="724" y="3"/>
                  </a:lnTo>
                  <a:lnTo>
                    <a:pt x="640" y="5"/>
                  </a:lnTo>
                  <a:lnTo>
                    <a:pt x="557" y="5"/>
                  </a:lnTo>
                  <a:lnTo>
                    <a:pt x="478" y="6"/>
                  </a:lnTo>
                  <a:lnTo>
                    <a:pt x="400" y="10"/>
                  </a:lnTo>
                  <a:lnTo>
                    <a:pt x="324" y="12"/>
                  </a:lnTo>
                  <a:lnTo>
                    <a:pt x="253" y="15"/>
                  </a:lnTo>
                  <a:lnTo>
                    <a:pt x="184" y="17"/>
                  </a:lnTo>
                  <a:lnTo>
                    <a:pt x="118" y="20"/>
                  </a:lnTo>
                  <a:lnTo>
                    <a:pt x="57" y="26"/>
                  </a:lnTo>
                  <a:lnTo>
                    <a:pt x="0" y="29"/>
                  </a:lnTo>
                  <a:lnTo>
                    <a:pt x="5" y="29"/>
                  </a:lnTo>
                  <a:lnTo>
                    <a:pt x="21" y="29"/>
                  </a:lnTo>
                  <a:lnTo>
                    <a:pt x="47" y="29"/>
                  </a:lnTo>
                  <a:lnTo>
                    <a:pt x="80" y="27"/>
                  </a:lnTo>
                  <a:lnTo>
                    <a:pt x="123" y="27"/>
                  </a:lnTo>
                  <a:lnTo>
                    <a:pt x="173" y="26"/>
                  </a:lnTo>
                  <a:lnTo>
                    <a:pt x="230" y="26"/>
                  </a:lnTo>
                  <a:lnTo>
                    <a:pt x="293" y="24"/>
                  </a:lnTo>
                  <a:lnTo>
                    <a:pt x="362" y="22"/>
                  </a:lnTo>
                  <a:lnTo>
                    <a:pt x="436" y="22"/>
                  </a:lnTo>
                  <a:lnTo>
                    <a:pt x="514" y="20"/>
                  </a:lnTo>
                  <a:lnTo>
                    <a:pt x="597" y="19"/>
                  </a:lnTo>
                  <a:lnTo>
                    <a:pt x="682" y="17"/>
                  </a:lnTo>
                  <a:lnTo>
                    <a:pt x="769" y="15"/>
                  </a:lnTo>
                  <a:lnTo>
                    <a:pt x="859" y="15"/>
                  </a:lnTo>
                  <a:lnTo>
                    <a:pt x="948" y="13"/>
                  </a:lnTo>
                  <a:lnTo>
                    <a:pt x="1040" y="12"/>
                  </a:lnTo>
                  <a:lnTo>
                    <a:pt x="1130" y="10"/>
                  </a:lnTo>
                  <a:lnTo>
                    <a:pt x="1220" y="8"/>
                  </a:lnTo>
                  <a:lnTo>
                    <a:pt x="1308" y="8"/>
                  </a:lnTo>
                  <a:lnTo>
                    <a:pt x="1395" y="6"/>
                  </a:lnTo>
                  <a:lnTo>
                    <a:pt x="1478" y="6"/>
                  </a:lnTo>
                  <a:lnTo>
                    <a:pt x="1558" y="5"/>
                  </a:lnTo>
                  <a:lnTo>
                    <a:pt x="1634" y="5"/>
                  </a:lnTo>
                  <a:lnTo>
                    <a:pt x="1705" y="3"/>
                  </a:lnTo>
                  <a:lnTo>
                    <a:pt x="1770" y="3"/>
                  </a:lnTo>
                  <a:lnTo>
                    <a:pt x="1831" y="3"/>
                  </a:lnTo>
                  <a:lnTo>
                    <a:pt x="1883" y="3"/>
                  </a:lnTo>
                  <a:lnTo>
                    <a:pt x="1928" y="3"/>
                  </a:lnTo>
                  <a:lnTo>
                    <a:pt x="1966" y="3"/>
                  </a:lnTo>
                  <a:lnTo>
                    <a:pt x="1995" y="5"/>
                  </a:lnTo>
                  <a:lnTo>
                    <a:pt x="2014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44" name="Freeform 20"/>
            <p:cNvSpPr>
              <a:spLocks/>
            </p:cNvSpPr>
            <p:nvPr/>
          </p:nvSpPr>
          <p:spPr bwMode="auto">
            <a:xfrm>
              <a:off x="1490" y="1144"/>
              <a:ext cx="2370" cy="38"/>
            </a:xfrm>
            <a:custGeom>
              <a:avLst/>
              <a:gdLst>
                <a:gd name="T0" fmla="*/ 2367 w 2370"/>
                <a:gd name="T1" fmla="*/ 19 h 38"/>
                <a:gd name="T2" fmla="*/ 2339 w 2370"/>
                <a:gd name="T3" fmla="*/ 18 h 38"/>
                <a:gd name="T4" fmla="*/ 2287 w 2370"/>
                <a:gd name="T5" fmla="*/ 16 h 38"/>
                <a:gd name="T6" fmla="*/ 2209 w 2370"/>
                <a:gd name="T7" fmla="*/ 14 h 38"/>
                <a:gd name="T8" fmla="*/ 2111 w 2370"/>
                <a:gd name="T9" fmla="*/ 11 h 38"/>
                <a:gd name="T10" fmla="*/ 1993 w 2370"/>
                <a:gd name="T11" fmla="*/ 7 h 38"/>
                <a:gd name="T12" fmla="*/ 1855 w 2370"/>
                <a:gd name="T13" fmla="*/ 6 h 38"/>
                <a:gd name="T14" fmla="*/ 1702 w 2370"/>
                <a:gd name="T15" fmla="*/ 4 h 38"/>
                <a:gd name="T16" fmla="*/ 1535 w 2370"/>
                <a:gd name="T17" fmla="*/ 2 h 38"/>
                <a:gd name="T18" fmla="*/ 1353 w 2370"/>
                <a:gd name="T19" fmla="*/ 0 h 38"/>
                <a:gd name="T20" fmla="*/ 1162 w 2370"/>
                <a:gd name="T21" fmla="*/ 2 h 38"/>
                <a:gd name="T22" fmla="*/ 962 w 2370"/>
                <a:gd name="T23" fmla="*/ 4 h 38"/>
                <a:gd name="T24" fmla="*/ 754 w 2370"/>
                <a:gd name="T25" fmla="*/ 7 h 38"/>
                <a:gd name="T26" fmla="*/ 541 w 2370"/>
                <a:gd name="T27" fmla="*/ 14 h 38"/>
                <a:gd name="T28" fmla="*/ 327 w 2370"/>
                <a:gd name="T29" fmla="*/ 21 h 38"/>
                <a:gd name="T30" fmla="*/ 109 w 2370"/>
                <a:gd name="T31" fmla="*/ 32 h 38"/>
                <a:gd name="T32" fmla="*/ 7 w 2370"/>
                <a:gd name="T33" fmla="*/ 38 h 38"/>
                <a:gd name="T34" fmla="*/ 53 w 2370"/>
                <a:gd name="T35" fmla="*/ 38 h 38"/>
                <a:gd name="T36" fmla="*/ 143 w 2370"/>
                <a:gd name="T37" fmla="*/ 37 h 38"/>
                <a:gd name="T38" fmla="*/ 270 w 2370"/>
                <a:gd name="T39" fmla="*/ 35 h 38"/>
                <a:gd name="T40" fmla="*/ 425 w 2370"/>
                <a:gd name="T41" fmla="*/ 33 h 38"/>
                <a:gd name="T42" fmla="*/ 605 w 2370"/>
                <a:gd name="T43" fmla="*/ 32 h 38"/>
                <a:gd name="T44" fmla="*/ 803 w 2370"/>
                <a:gd name="T45" fmla="*/ 28 h 38"/>
                <a:gd name="T46" fmla="*/ 1010 w 2370"/>
                <a:gd name="T47" fmla="*/ 26 h 38"/>
                <a:gd name="T48" fmla="*/ 1223 w 2370"/>
                <a:gd name="T49" fmla="*/ 25 h 38"/>
                <a:gd name="T50" fmla="*/ 1436 w 2370"/>
                <a:gd name="T51" fmla="*/ 21 h 38"/>
                <a:gd name="T52" fmla="*/ 1642 w 2370"/>
                <a:gd name="T53" fmla="*/ 19 h 38"/>
                <a:gd name="T54" fmla="*/ 1834 w 2370"/>
                <a:gd name="T55" fmla="*/ 19 h 38"/>
                <a:gd name="T56" fmla="*/ 2007 w 2370"/>
                <a:gd name="T57" fmla="*/ 18 h 38"/>
                <a:gd name="T58" fmla="*/ 2154 w 2370"/>
                <a:gd name="T59" fmla="*/ 18 h 38"/>
                <a:gd name="T60" fmla="*/ 2270 w 2370"/>
                <a:gd name="T61" fmla="*/ 18 h 38"/>
                <a:gd name="T62" fmla="*/ 2348 w 2370"/>
                <a:gd name="T63" fmla="*/ 19 h 3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370" h="38">
                  <a:moveTo>
                    <a:pt x="2370" y="19"/>
                  </a:moveTo>
                  <a:lnTo>
                    <a:pt x="2367" y="19"/>
                  </a:lnTo>
                  <a:lnTo>
                    <a:pt x="2356" y="19"/>
                  </a:lnTo>
                  <a:lnTo>
                    <a:pt x="2339" y="18"/>
                  </a:lnTo>
                  <a:lnTo>
                    <a:pt x="2317" y="18"/>
                  </a:lnTo>
                  <a:lnTo>
                    <a:pt x="2287" y="16"/>
                  </a:lnTo>
                  <a:lnTo>
                    <a:pt x="2251" y="16"/>
                  </a:lnTo>
                  <a:lnTo>
                    <a:pt x="2209" y="14"/>
                  </a:lnTo>
                  <a:lnTo>
                    <a:pt x="2163" y="12"/>
                  </a:lnTo>
                  <a:lnTo>
                    <a:pt x="2111" y="11"/>
                  </a:lnTo>
                  <a:lnTo>
                    <a:pt x="2054" y="9"/>
                  </a:lnTo>
                  <a:lnTo>
                    <a:pt x="1993" y="7"/>
                  </a:lnTo>
                  <a:lnTo>
                    <a:pt x="1926" y="7"/>
                  </a:lnTo>
                  <a:lnTo>
                    <a:pt x="1855" y="6"/>
                  </a:lnTo>
                  <a:lnTo>
                    <a:pt x="1780" y="4"/>
                  </a:lnTo>
                  <a:lnTo>
                    <a:pt x="1702" y="4"/>
                  </a:lnTo>
                  <a:lnTo>
                    <a:pt x="1619" y="2"/>
                  </a:lnTo>
                  <a:lnTo>
                    <a:pt x="1535" y="2"/>
                  </a:lnTo>
                  <a:lnTo>
                    <a:pt x="1445" y="0"/>
                  </a:lnTo>
                  <a:lnTo>
                    <a:pt x="1353" y="0"/>
                  </a:lnTo>
                  <a:lnTo>
                    <a:pt x="1259" y="2"/>
                  </a:lnTo>
                  <a:lnTo>
                    <a:pt x="1162" y="2"/>
                  </a:lnTo>
                  <a:lnTo>
                    <a:pt x="1064" y="2"/>
                  </a:lnTo>
                  <a:lnTo>
                    <a:pt x="962" y="4"/>
                  </a:lnTo>
                  <a:lnTo>
                    <a:pt x="860" y="6"/>
                  </a:lnTo>
                  <a:lnTo>
                    <a:pt x="754" y="7"/>
                  </a:lnTo>
                  <a:lnTo>
                    <a:pt x="649" y="11"/>
                  </a:lnTo>
                  <a:lnTo>
                    <a:pt x="541" y="14"/>
                  </a:lnTo>
                  <a:lnTo>
                    <a:pt x="434" y="18"/>
                  </a:lnTo>
                  <a:lnTo>
                    <a:pt x="327" y="21"/>
                  </a:lnTo>
                  <a:lnTo>
                    <a:pt x="218" y="26"/>
                  </a:lnTo>
                  <a:lnTo>
                    <a:pt x="109" y="32"/>
                  </a:lnTo>
                  <a:lnTo>
                    <a:pt x="0" y="38"/>
                  </a:lnTo>
                  <a:lnTo>
                    <a:pt x="7" y="38"/>
                  </a:lnTo>
                  <a:lnTo>
                    <a:pt x="24" y="38"/>
                  </a:lnTo>
                  <a:lnTo>
                    <a:pt x="53" y="38"/>
                  </a:lnTo>
                  <a:lnTo>
                    <a:pt x="95" y="37"/>
                  </a:lnTo>
                  <a:lnTo>
                    <a:pt x="143" y="37"/>
                  </a:lnTo>
                  <a:lnTo>
                    <a:pt x="202" y="35"/>
                  </a:lnTo>
                  <a:lnTo>
                    <a:pt x="270" y="35"/>
                  </a:lnTo>
                  <a:lnTo>
                    <a:pt x="344" y="33"/>
                  </a:lnTo>
                  <a:lnTo>
                    <a:pt x="425" y="33"/>
                  </a:lnTo>
                  <a:lnTo>
                    <a:pt x="514" y="32"/>
                  </a:lnTo>
                  <a:lnTo>
                    <a:pt x="605" y="32"/>
                  </a:lnTo>
                  <a:lnTo>
                    <a:pt x="702" y="30"/>
                  </a:lnTo>
                  <a:lnTo>
                    <a:pt x="803" y="28"/>
                  </a:lnTo>
                  <a:lnTo>
                    <a:pt x="905" y="28"/>
                  </a:lnTo>
                  <a:lnTo>
                    <a:pt x="1010" y="26"/>
                  </a:lnTo>
                  <a:lnTo>
                    <a:pt x="1117" y="25"/>
                  </a:lnTo>
                  <a:lnTo>
                    <a:pt x="1223" y="25"/>
                  </a:lnTo>
                  <a:lnTo>
                    <a:pt x="1330" y="23"/>
                  </a:lnTo>
                  <a:lnTo>
                    <a:pt x="1436" y="21"/>
                  </a:lnTo>
                  <a:lnTo>
                    <a:pt x="1540" y="21"/>
                  </a:lnTo>
                  <a:lnTo>
                    <a:pt x="1642" y="19"/>
                  </a:lnTo>
                  <a:lnTo>
                    <a:pt x="1740" y="19"/>
                  </a:lnTo>
                  <a:lnTo>
                    <a:pt x="1834" y="19"/>
                  </a:lnTo>
                  <a:lnTo>
                    <a:pt x="1924" y="18"/>
                  </a:lnTo>
                  <a:lnTo>
                    <a:pt x="2007" y="18"/>
                  </a:lnTo>
                  <a:lnTo>
                    <a:pt x="2085" y="18"/>
                  </a:lnTo>
                  <a:lnTo>
                    <a:pt x="2154" y="18"/>
                  </a:lnTo>
                  <a:lnTo>
                    <a:pt x="2216" y="18"/>
                  </a:lnTo>
                  <a:lnTo>
                    <a:pt x="2270" y="18"/>
                  </a:lnTo>
                  <a:lnTo>
                    <a:pt x="2313" y="18"/>
                  </a:lnTo>
                  <a:lnTo>
                    <a:pt x="2348" y="19"/>
                  </a:lnTo>
                  <a:lnTo>
                    <a:pt x="2370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45" name="Freeform 23"/>
            <p:cNvSpPr>
              <a:spLocks/>
            </p:cNvSpPr>
            <p:nvPr/>
          </p:nvSpPr>
          <p:spPr bwMode="auto">
            <a:xfrm>
              <a:off x="1668" y="2722"/>
              <a:ext cx="2187" cy="21"/>
            </a:xfrm>
            <a:custGeom>
              <a:avLst/>
              <a:gdLst>
                <a:gd name="T0" fmla="*/ 2182 w 2187"/>
                <a:gd name="T1" fmla="*/ 4 h 21"/>
                <a:gd name="T2" fmla="*/ 2147 w 2187"/>
                <a:gd name="T3" fmla="*/ 4 h 21"/>
                <a:gd name="T4" fmla="*/ 2080 w 2187"/>
                <a:gd name="T5" fmla="*/ 4 h 21"/>
                <a:gd name="T6" fmla="*/ 1985 w 2187"/>
                <a:gd name="T7" fmla="*/ 4 h 21"/>
                <a:gd name="T8" fmla="*/ 1865 w 2187"/>
                <a:gd name="T9" fmla="*/ 2 h 21"/>
                <a:gd name="T10" fmla="*/ 1727 w 2187"/>
                <a:gd name="T11" fmla="*/ 2 h 21"/>
                <a:gd name="T12" fmla="*/ 1571 w 2187"/>
                <a:gd name="T13" fmla="*/ 2 h 21"/>
                <a:gd name="T14" fmla="*/ 1403 w 2187"/>
                <a:gd name="T15" fmla="*/ 2 h 21"/>
                <a:gd name="T16" fmla="*/ 1225 w 2187"/>
                <a:gd name="T17" fmla="*/ 2 h 21"/>
                <a:gd name="T18" fmla="*/ 1043 w 2187"/>
                <a:gd name="T19" fmla="*/ 0 h 21"/>
                <a:gd name="T20" fmla="*/ 860 w 2187"/>
                <a:gd name="T21" fmla="*/ 2 h 21"/>
                <a:gd name="T22" fmla="*/ 678 w 2187"/>
                <a:gd name="T23" fmla="*/ 2 h 21"/>
                <a:gd name="T24" fmla="*/ 505 w 2187"/>
                <a:gd name="T25" fmla="*/ 2 h 21"/>
                <a:gd name="T26" fmla="*/ 341 w 2187"/>
                <a:gd name="T27" fmla="*/ 2 h 21"/>
                <a:gd name="T28" fmla="*/ 190 w 2187"/>
                <a:gd name="T29" fmla="*/ 4 h 21"/>
                <a:gd name="T30" fmla="*/ 59 w 2187"/>
                <a:gd name="T31" fmla="*/ 6 h 21"/>
                <a:gd name="T32" fmla="*/ 5 w 2187"/>
                <a:gd name="T33" fmla="*/ 6 h 21"/>
                <a:gd name="T34" fmla="*/ 50 w 2187"/>
                <a:gd name="T35" fmla="*/ 7 h 21"/>
                <a:gd name="T36" fmla="*/ 135 w 2187"/>
                <a:gd name="T37" fmla="*/ 7 h 21"/>
                <a:gd name="T38" fmla="*/ 253 w 2187"/>
                <a:gd name="T39" fmla="*/ 9 h 21"/>
                <a:gd name="T40" fmla="*/ 398 w 2187"/>
                <a:gd name="T41" fmla="*/ 12 h 21"/>
                <a:gd name="T42" fmla="*/ 566 w 2187"/>
                <a:gd name="T43" fmla="*/ 14 h 21"/>
                <a:gd name="T44" fmla="*/ 749 w 2187"/>
                <a:gd name="T45" fmla="*/ 16 h 21"/>
                <a:gd name="T46" fmla="*/ 945 w 2187"/>
                <a:gd name="T47" fmla="*/ 19 h 21"/>
                <a:gd name="T48" fmla="*/ 1142 w 2187"/>
                <a:gd name="T49" fmla="*/ 21 h 21"/>
                <a:gd name="T50" fmla="*/ 1339 w 2187"/>
                <a:gd name="T51" fmla="*/ 21 h 21"/>
                <a:gd name="T52" fmla="*/ 1530 w 2187"/>
                <a:gd name="T53" fmla="*/ 21 h 21"/>
                <a:gd name="T54" fmla="*/ 1706 w 2187"/>
                <a:gd name="T55" fmla="*/ 21 h 21"/>
                <a:gd name="T56" fmla="*/ 1865 w 2187"/>
                <a:gd name="T57" fmla="*/ 19 h 21"/>
                <a:gd name="T58" fmla="*/ 1999 w 2187"/>
                <a:gd name="T59" fmla="*/ 18 h 21"/>
                <a:gd name="T60" fmla="*/ 2102 w 2187"/>
                <a:gd name="T61" fmla="*/ 12 h 21"/>
                <a:gd name="T62" fmla="*/ 2170 w 2187"/>
                <a:gd name="T63" fmla="*/ 7 h 2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187" h="21">
                  <a:moveTo>
                    <a:pt x="2187" y="4"/>
                  </a:moveTo>
                  <a:lnTo>
                    <a:pt x="2182" y="4"/>
                  </a:lnTo>
                  <a:lnTo>
                    <a:pt x="2170" y="4"/>
                  </a:lnTo>
                  <a:lnTo>
                    <a:pt x="2147" y="4"/>
                  </a:lnTo>
                  <a:lnTo>
                    <a:pt x="2118" y="4"/>
                  </a:lnTo>
                  <a:lnTo>
                    <a:pt x="2080" y="4"/>
                  </a:lnTo>
                  <a:lnTo>
                    <a:pt x="2037" y="4"/>
                  </a:lnTo>
                  <a:lnTo>
                    <a:pt x="1985" y="4"/>
                  </a:lnTo>
                  <a:lnTo>
                    <a:pt x="1928" y="2"/>
                  </a:lnTo>
                  <a:lnTo>
                    <a:pt x="1865" y="2"/>
                  </a:lnTo>
                  <a:lnTo>
                    <a:pt x="1800" y="2"/>
                  </a:lnTo>
                  <a:lnTo>
                    <a:pt x="1727" y="2"/>
                  </a:lnTo>
                  <a:lnTo>
                    <a:pt x="1651" y="2"/>
                  </a:lnTo>
                  <a:lnTo>
                    <a:pt x="1571" y="2"/>
                  </a:lnTo>
                  <a:lnTo>
                    <a:pt x="1488" y="2"/>
                  </a:lnTo>
                  <a:lnTo>
                    <a:pt x="1403" y="2"/>
                  </a:lnTo>
                  <a:lnTo>
                    <a:pt x="1315" y="2"/>
                  </a:lnTo>
                  <a:lnTo>
                    <a:pt x="1225" y="2"/>
                  </a:lnTo>
                  <a:lnTo>
                    <a:pt x="1135" y="2"/>
                  </a:lnTo>
                  <a:lnTo>
                    <a:pt x="1043" y="0"/>
                  </a:lnTo>
                  <a:lnTo>
                    <a:pt x="952" y="0"/>
                  </a:lnTo>
                  <a:lnTo>
                    <a:pt x="860" y="2"/>
                  </a:lnTo>
                  <a:lnTo>
                    <a:pt x="768" y="2"/>
                  </a:lnTo>
                  <a:lnTo>
                    <a:pt x="678" y="2"/>
                  </a:lnTo>
                  <a:lnTo>
                    <a:pt x="590" y="2"/>
                  </a:lnTo>
                  <a:lnTo>
                    <a:pt x="505" y="2"/>
                  </a:lnTo>
                  <a:lnTo>
                    <a:pt x="420" y="2"/>
                  </a:lnTo>
                  <a:lnTo>
                    <a:pt x="341" y="2"/>
                  </a:lnTo>
                  <a:lnTo>
                    <a:pt x="263" y="4"/>
                  </a:lnTo>
                  <a:lnTo>
                    <a:pt x="190" y="4"/>
                  </a:lnTo>
                  <a:lnTo>
                    <a:pt x="121" y="4"/>
                  </a:lnTo>
                  <a:lnTo>
                    <a:pt x="59" y="6"/>
                  </a:lnTo>
                  <a:lnTo>
                    <a:pt x="0" y="6"/>
                  </a:lnTo>
                  <a:lnTo>
                    <a:pt x="5" y="6"/>
                  </a:lnTo>
                  <a:lnTo>
                    <a:pt x="22" y="6"/>
                  </a:lnTo>
                  <a:lnTo>
                    <a:pt x="50" y="7"/>
                  </a:lnTo>
                  <a:lnTo>
                    <a:pt x="88" y="7"/>
                  </a:lnTo>
                  <a:lnTo>
                    <a:pt x="135" y="7"/>
                  </a:lnTo>
                  <a:lnTo>
                    <a:pt x="190" y="9"/>
                  </a:lnTo>
                  <a:lnTo>
                    <a:pt x="253" y="9"/>
                  </a:lnTo>
                  <a:lnTo>
                    <a:pt x="323" y="11"/>
                  </a:lnTo>
                  <a:lnTo>
                    <a:pt x="398" y="12"/>
                  </a:lnTo>
                  <a:lnTo>
                    <a:pt x="479" y="12"/>
                  </a:lnTo>
                  <a:lnTo>
                    <a:pt x="566" y="14"/>
                  </a:lnTo>
                  <a:lnTo>
                    <a:pt x="656" y="16"/>
                  </a:lnTo>
                  <a:lnTo>
                    <a:pt x="749" y="16"/>
                  </a:lnTo>
                  <a:lnTo>
                    <a:pt x="846" y="18"/>
                  </a:lnTo>
                  <a:lnTo>
                    <a:pt x="945" y="19"/>
                  </a:lnTo>
                  <a:lnTo>
                    <a:pt x="1043" y="19"/>
                  </a:lnTo>
                  <a:lnTo>
                    <a:pt x="1142" y="21"/>
                  </a:lnTo>
                  <a:lnTo>
                    <a:pt x="1241" y="21"/>
                  </a:lnTo>
                  <a:lnTo>
                    <a:pt x="1339" y="21"/>
                  </a:lnTo>
                  <a:lnTo>
                    <a:pt x="1436" y="21"/>
                  </a:lnTo>
                  <a:lnTo>
                    <a:pt x="1530" y="21"/>
                  </a:lnTo>
                  <a:lnTo>
                    <a:pt x="1620" y="21"/>
                  </a:lnTo>
                  <a:lnTo>
                    <a:pt x="1706" y="21"/>
                  </a:lnTo>
                  <a:lnTo>
                    <a:pt x="1789" y="21"/>
                  </a:lnTo>
                  <a:lnTo>
                    <a:pt x="1865" y="19"/>
                  </a:lnTo>
                  <a:lnTo>
                    <a:pt x="1934" y="19"/>
                  </a:lnTo>
                  <a:lnTo>
                    <a:pt x="1999" y="18"/>
                  </a:lnTo>
                  <a:lnTo>
                    <a:pt x="2054" y="16"/>
                  </a:lnTo>
                  <a:lnTo>
                    <a:pt x="2102" y="12"/>
                  </a:lnTo>
                  <a:lnTo>
                    <a:pt x="2140" y="11"/>
                  </a:lnTo>
                  <a:lnTo>
                    <a:pt x="2170" y="7"/>
                  </a:lnTo>
                  <a:lnTo>
                    <a:pt x="2187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46" name="Freeform 24"/>
            <p:cNvSpPr>
              <a:spLocks/>
            </p:cNvSpPr>
            <p:nvPr/>
          </p:nvSpPr>
          <p:spPr bwMode="auto">
            <a:xfrm>
              <a:off x="1455" y="2783"/>
              <a:ext cx="2637" cy="28"/>
            </a:xfrm>
            <a:custGeom>
              <a:avLst/>
              <a:gdLst>
                <a:gd name="T0" fmla="*/ 2632 w 2637"/>
                <a:gd name="T1" fmla="*/ 3 h 28"/>
                <a:gd name="T2" fmla="*/ 2589 w 2637"/>
                <a:gd name="T3" fmla="*/ 3 h 28"/>
                <a:gd name="T4" fmla="*/ 2507 w 2637"/>
                <a:gd name="T5" fmla="*/ 3 h 28"/>
                <a:gd name="T6" fmla="*/ 2393 w 2637"/>
                <a:gd name="T7" fmla="*/ 2 h 28"/>
                <a:gd name="T8" fmla="*/ 2250 w 2637"/>
                <a:gd name="T9" fmla="*/ 2 h 28"/>
                <a:gd name="T10" fmla="*/ 2082 w 2637"/>
                <a:gd name="T11" fmla="*/ 2 h 28"/>
                <a:gd name="T12" fmla="*/ 1895 w 2637"/>
                <a:gd name="T13" fmla="*/ 2 h 28"/>
                <a:gd name="T14" fmla="*/ 1691 w 2637"/>
                <a:gd name="T15" fmla="*/ 2 h 28"/>
                <a:gd name="T16" fmla="*/ 1478 w 2637"/>
                <a:gd name="T17" fmla="*/ 0 h 28"/>
                <a:gd name="T18" fmla="*/ 1258 w 2637"/>
                <a:gd name="T19" fmla="*/ 0 h 28"/>
                <a:gd name="T20" fmla="*/ 1037 w 2637"/>
                <a:gd name="T21" fmla="*/ 2 h 28"/>
                <a:gd name="T22" fmla="*/ 819 w 2637"/>
                <a:gd name="T23" fmla="*/ 2 h 28"/>
                <a:gd name="T24" fmla="*/ 607 w 2637"/>
                <a:gd name="T25" fmla="*/ 2 h 28"/>
                <a:gd name="T26" fmla="*/ 410 w 2637"/>
                <a:gd name="T27" fmla="*/ 3 h 28"/>
                <a:gd name="T28" fmla="*/ 230 w 2637"/>
                <a:gd name="T29" fmla="*/ 5 h 28"/>
                <a:gd name="T30" fmla="*/ 71 w 2637"/>
                <a:gd name="T31" fmla="*/ 7 h 28"/>
                <a:gd name="T32" fmla="*/ 7 w 2637"/>
                <a:gd name="T33" fmla="*/ 9 h 28"/>
                <a:gd name="T34" fmla="*/ 61 w 2637"/>
                <a:gd name="T35" fmla="*/ 10 h 28"/>
                <a:gd name="T36" fmla="*/ 163 w 2637"/>
                <a:gd name="T37" fmla="*/ 12 h 28"/>
                <a:gd name="T38" fmla="*/ 305 w 2637"/>
                <a:gd name="T39" fmla="*/ 14 h 28"/>
                <a:gd name="T40" fmla="*/ 481 w 2637"/>
                <a:gd name="T41" fmla="*/ 16 h 28"/>
                <a:gd name="T42" fmla="*/ 682 w 2637"/>
                <a:gd name="T43" fmla="*/ 19 h 28"/>
                <a:gd name="T44" fmla="*/ 903 w 2637"/>
                <a:gd name="T45" fmla="*/ 21 h 28"/>
                <a:gd name="T46" fmla="*/ 1137 w 2637"/>
                <a:gd name="T47" fmla="*/ 24 h 28"/>
                <a:gd name="T48" fmla="*/ 1377 w 2637"/>
                <a:gd name="T49" fmla="*/ 26 h 28"/>
                <a:gd name="T50" fmla="*/ 1615 w 2637"/>
                <a:gd name="T51" fmla="*/ 28 h 28"/>
                <a:gd name="T52" fmla="*/ 1843 w 2637"/>
                <a:gd name="T53" fmla="*/ 28 h 28"/>
                <a:gd name="T54" fmla="*/ 2058 w 2637"/>
                <a:gd name="T55" fmla="*/ 26 h 28"/>
                <a:gd name="T56" fmla="*/ 2248 w 2637"/>
                <a:gd name="T57" fmla="*/ 24 h 28"/>
                <a:gd name="T58" fmla="*/ 2409 w 2637"/>
                <a:gd name="T59" fmla="*/ 21 h 28"/>
                <a:gd name="T60" fmla="*/ 2533 w 2637"/>
                <a:gd name="T61" fmla="*/ 16 h 28"/>
                <a:gd name="T62" fmla="*/ 2615 w 2637"/>
                <a:gd name="T63" fmla="*/ 9 h 2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637" h="28">
                  <a:moveTo>
                    <a:pt x="2637" y="3"/>
                  </a:moveTo>
                  <a:lnTo>
                    <a:pt x="2632" y="3"/>
                  </a:lnTo>
                  <a:lnTo>
                    <a:pt x="2615" y="3"/>
                  </a:lnTo>
                  <a:lnTo>
                    <a:pt x="2589" y="3"/>
                  </a:lnTo>
                  <a:lnTo>
                    <a:pt x="2552" y="3"/>
                  </a:lnTo>
                  <a:lnTo>
                    <a:pt x="2507" y="3"/>
                  </a:lnTo>
                  <a:lnTo>
                    <a:pt x="2455" y="3"/>
                  </a:lnTo>
                  <a:lnTo>
                    <a:pt x="2393" y="2"/>
                  </a:lnTo>
                  <a:lnTo>
                    <a:pt x="2326" y="2"/>
                  </a:lnTo>
                  <a:lnTo>
                    <a:pt x="2250" y="2"/>
                  </a:lnTo>
                  <a:lnTo>
                    <a:pt x="2168" y="2"/>
                  </a:lnTo>
                  <a:lnTo>
                    <a:pt x="2082" y="2"/>
                  </a:lnTo>
                  <a:lnTo>
                    <a:pt x="1990" y="2"/>
                  </a:lnTo>
                  <a:lnTo>
                    <a:pt x="1895" y="2"/>
                  </a:lnTo>
                  <a:lnTo>
                    <a:pt x="1794" y="2"/>
                  </a:lnTo>
                  <a:lnTo>
                    <a:pt x="1691" y="2"/>
                  </a:lnTo>
                  <a:lnTo>
                    <a:pt x="1585" y="0"/>
                  </a:lnTo>
                  <a:lnTo>
                    <a:pt x="1478" y="0"/>
                  </a:lnTo>
                  <a:lnTo>
                    <a:pt x="1369" y="0"/>
                  </a:lnTo>
                  <a:lnTo>
                    <a:pt x="1258" y="0"/>
                  </a:lnTo>
                  <a:lnTo>
                    <a:pt x="1147" y="2"/>
                  </a:lnTo>
                  <a:lnTo>
                    <a:pt x="1037" y="2"/>
                  </a:lnTo>
                  <a:lnTo>
                    <a:pt x="928" y="2"/>
                  </a:lnTo>
                  <a:lnTo>
                    <a:pt x="819" y="2"/>
                  </a:lnTo>
                  <a:lnTo>
                    <a:pt x="713" y="2"/>
                  </a:lnTo>
                  <a:lnTo>
                    <a:pt x="607" y="2"/>
                  </a:lnTo>
                  <a:lnTo>
                    <a:pt x="507" y="3"/>
                  </a:lnTo>
                  <a:lnTo>
                    <a:pt x="410" y="3"/>
                  </a:lnTo>
                  <a:lnTo>
                    <a:pt x="317" y="5"/>
                  </a:lnTo>
                  <a:lnTo>
                    <a:pt x="230" y="5"/>
                  </a:lnTo>
                  <a:lnTo>
                    <a:pt x="147" y="7"/>
                  </a:lnTo>
                  <a:lnTo>
                    <a:pt x="71" y="7"/>
                  </a:lnTo>
                  <a:lnTo>
                    <a:pt x="0" y="9"/>
                  </a:lnTo>
                  <a:lnTo>
                    <a:pt x="7" y="9"/>
                  </a:lnTo>
                  <a:lnTo>
                    <a:pt x="28" y="9"/>
                  </a:lnTo>
                  <a:lnTo>
                    <a:pt x="61" y="10"/>
                  </a:lnTo>
                  <a:lnTo>
                    <a:pt x="107" y="10"/>
                  </a:lnTo>
                  <a:lnTo>
                    <a:pt x="163" y="12"/>
                  </a:lnTo>
                  <a:lnTo>
                    <a:pt x="230" y="12"/>
                  </a:lnTo>
                  <a:lnTo>
                    <a:pt x="305" y="14"/>
                  </a:lnTo>
                  <a:lnTo>
                    <a:pt x="389" y="16"/>
                  </a:lnTo>
                  <a:lnTo>
                    <a:pt x="481" y="16"/>
                  </a:lnTo>
                  <a:lnTo>
                    <a:pt x="578" y="17"/>
                  </a:lnTo>
                  <a:lnTo>
                    <a:pt x="682" y="19"/>
                  </a:lnTo>
                  <a:lnTo>
                    <a:pt x="791" y="21"/>
                  </a:lnTo>
                  <a:lnTo>
                    <a:pt x="903" y="21"/>
                  </a:lnTo>
                  <a:lnTo>
                    <a:pt x="1019" y="22"/>
                  </a:lnTo>
                  <a:lnTo>
                    <a:pt x="1137" y="24"/>
                  </a:lnTo>
                  <a:lnTo>
                    <a:pt x="1256" y="24"/>
                  </a:lnTo>
                  <a:lnTo>
                    <a:pt x="1377" y="26"/>
                  </a:lnTo>
                  <a:lnTo>
                    <a:pt x="1497" y="26"/>
                  </a:lnTo>
                  <a:lnTo>
                    <a:pt x="1615" y="28"/>
                  </a:lnTo>
                  <a:lnTo>
                    <a:pt x="1730" y="28"/>
                  </a:lnTo>
                  <a:lnTo>
                    <a:pt x="1843" y="28"/>
                  </a:lnTo>
                  <a:lnTo>
                    <a:pt x="1952" y="28"/>
                  </a:lnTo>
                  <a:lnTo>
                    <a:pt x="2058" y="26"/>
                  </a:lnTo>
                  <a:lnTo>
                    <a:pt x="2156" y="26"/>
                  </a:lnTo>
                  <a:lnTo>
                    <a:pt x="2248" y="24"/>
                  </a:lnTo>
                  <a:lnTo>
                    <a:pt x="2333" y="22"/>
                  </a:lnTo>
                  <a:lnTo>
                    <a:pt x="2409" y="21"/>
                  </a:lnTo>
                  <a:lnTo>
                    <a:pt x="2476" y="17"/>
                  </a:lnTo>
                  <a:lnTo>
                    <a:pt x="2533" y="16"/>
                  </a:lnTo>
                  <a:lnTo>
                    <a:pt x="2580" y="12"/>
                  </a:lnTo>
                  <a:lnTo>
                    <a:pt x="2615" y="9"/>
                  </a:lnTo>
                  <a:lnTo>
                    <a:pt x="2637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47" name="Freeform 25"/>
            <p:cNvSpPr>
              <a:spLocks/>
            </p:cNvSpPr>
            <p:nvPr/>
          </p:nvSpPr>
          <p:spPr bwMode="auto">
            <a:xfrm>
              <a:off x="1259" y="2878"/>
              <a:ext cx="3027" cy="33"/>
            </a:xfrm>
            <a:custGeom>
              <a:avLst/>
              <a:gdLst>
                <a:gd name="T0" fmla="*/ 3020 w 3027"/>
                <a:gd name="T1" fmla="*/ 4 h 33"/>
                <a:gd name="T2" fmla="*/ 2972 w 3027"/>
                <a:gd name="T3" fmla="*/ 4 h 33"/>
                <a:gd name="T4" fmla="*/ 2878 w 3027"/>
                <a:gd name="T5" fmla="*/ 4 h 33"/>
                <a:gd name="T6" fmla="*/ 2747 w 3027"/>
                <a:gd name="T7" fmla="*/ 2 h 33"/>
                <a:gd name="T8" fmla="*/ 2582 w 3027"/>
                <a:gd name="T9" fmla="*/ 2 h 33"/>
                <a:gd name="T10" fmla="*/ 2390 w 3027"/>
                <a:gd name="T11" fmla="*/ 0 h 33"/>
                <a:gd name="T12" fmla="*/ 2174 w 3027"/>
                <a:gd name="T13" fmla="*/ 0 h 33"/>
                <a:gd name="T14" fmla="*/ 1942 w 3027"/>
                <a:gd name="T15" fmla="*/ 0 h 33"/>
                <a:gd name="T16" fmla="*/ 1696 w 3027"/>
                <a:gd name="T17" fmla="*/ 0 h 33"/>
                <a:gd name="T18" fmla="*/ 1444 w 3027"/>
                <a:gd name="T19" fmla="*/ 0 h 33"/>
                <a:gd name="T20" fmla="*/ 1191 w 3027"/>
                <a:gd name="T21" fmla="*/ 0 h 33"/>
                <a:gd name="T22" fmla="*/ 940 w 3027"/>
                <a:gd name="T23" fmla="*/ 0 h 33"/>
                <a:gd name="T24" fmla="*/ 700 w 3027"/>
                <a:gd name="T25" fmla="*/ 2 h 33"/>
                <a:gd name="T26" fmla="*/ 471 w 3027"/>
                <a:gd name="T27" fmla="*/ 2 h 33"/>
                <a:gd name="T28" fmla="*/ 264 w 3027"/>
                <a:gd name="T29" fmla="*/ 5 h 33"/>
                <a:gd name="T30" fmla="*/ 82 w 3027"/>
                <a:gd name="T31" fmla="*/ 7 h 33"/>
                <a:gd name="T32" fmla="*/ 9 w 3027"/>
                <a:gd name="T33" fmla="*/ 9 h 33"/>
                <a:gd name="T34" fmla="*/ 71 w 3027"/>
                <a:gd name="T35" fmla="*/ 10 h 33"/>
                <a:gd name="T36" fmla="*/ 187 w 3027"/>
                <a:gd name="T37" fmla="*/ 12 h 33"/>
                <a:gd name="T38" fmla="*/ 350 w 3027"/>
                <a:gd name="T39" fmla="*/ 16 h 33"/>
                <a:gd name="T40" fmla="*/ 551 w 3027"/>
                <a:gd name="T41" fmla="*/ 19 h 33"/>
                <a:gd name="T42" fmla="*/ 783 w 3027"/>
                <a:gd name="T43" fmla="*/ 23 h 33"/>
                <a:gd name="T44" fmla="*/ 1037 w 3027"/>
                <a:gd name="T45" fmla="*/ 26 h 33"/>
                <a:gd name="T46" fmla="*/ 1305 w 3027"/>
                <a:gd name="T47" fmla="*/ 28 h 33"/>
                <a:gd name="T48" fmla="*/ 1580 w 3027"/>
                <a:gd name="T49" fmla="*/ 31 h 33"/>
                <a:gd name="T50" fmla="*/ 1852 w 3027"/>
                <a:gd name="T51" fmla="*/ 33 h 33"/>
                <a:gd name="T52" fmla="*/ 2115 w 3027"/>
                <a:gd name="T53" fmla="*/ 33 h 33"/>
                <a:gd name="T54" fmla="*/ 2361 w 3027"/>
                <a:gd name="T55" fmla="*/ 31 h 33"/>
                <a:gd name="T56" fmla="*/ 2579 w 3027"/>
                <a:gd name="T57" fmla="*/ 30 h 33"/>
                <a:gd name="T58" fmla="*/ 2766 w 3027"/>
                <a:gd name="T59" fmla="*/ 24 h 33"/>
                <a:gd name="T60" fmla="*/ 2908 w 3027"/>
                <a:gd name="T61" fmla="*/ 17 h 33"/>
                <a:gd name="T62" fmla="*/ 3001 w 3027"/>
                <a:gd name="T63" fmla="*/ 9 h 3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027" h="33">
                  <a:moveTo>
                    <a:pt x="3027" y="4"/>
                  </a:moveTo>
                  <a:lnTo>
                    <a:pt x="3020" y="4"/>
                  </a:lnTo>
                  <a:lnTo>
                    <a:pt x="3003" y="4"/>
                  </a:lnTo>
                  <a:lnTo>
                    <a:pt x="2972" y="4"/>
                  </a:lnTo>
                  <a:lnTo>
                    <a:pt x="2930" y="4"/>
                  </a:lnTo>
                  <a:lnTo>
                    <a:pt x="2878" y="4"/>
                  </a:lnTo>
                  <a:lnTo>
                    <a:pt x="2818" y="2"/>
                  </a:lnTo>
                  <a:lnTo>
                    <a:pt x="2747" y="2"/>
                  </a:lnTo>
                  <a:lnTo>
                    <a:pt x="2669" y="2"/>
                  </a:lnTo>
                  <a:lnTo>
                    <a:pt x="2582" y="2"/>
                  </a:lnTo>
                  <a:lnTo>
                    <a:pt x="2489" y="2"/>
                  </a:lnTo>
                  <a:lnTo>
                    <a:pt x="2390" y="0"/>
                  </a:lnTo>
                  <a:lnTo>
                    <a:pt x="2285" y="0"/>
                  </a:lnTo>
                  <a:lnTo>
                    <a:pt x="2174" y="0"/>
                  </a:lnTo>
                  <a:lnTo>
                    <a:pt x="2060" y="0"/>
                  </a:lnTo>
                  <a:lnTo>
                    <a:pt x="1942" y="0"/>
                  </a:lnTo>
                  <a:lnTo>
                    <a:pt x="1821" y="0"/>
                  </a:lnTo>
                  <a:lnTo>
                    <a:pt x="1696" y="0"/>
                  </a:lnTo>
                  <a:lnTo>
                    <a:pt x="1570" y="0"/>
                  </a:lnTo>
                  <a:lnTo>
                    <a:pt x="1444" y="0"/>
                  </a:lnTo>
                  <a:lnTo>
                    <a:pt x="1317" y="0"/>
                  </a:lnTo>
                  <a:lnTo>
                    <a:pt x="1191" y="0"/>
                  </a:lnTo>
                  <a:lnTo>
                    <a:pt x="1065" y="0"/>
                  </a:lnTo>
                  <a:lnTo>
                    <a:pt x="940" y="0"/>
                  </a:lnTo>
                  <a:lnTo>
                    <a:pt x="817" y="0"/>
                  </a:lnTo>
                  <a:lnTo>
                    <a:pt x="700" y="2"/>
                  </a:lnTo>
                  <a:lnTo>
                    <a:pt x="584" y="2"/>
                  </a:lnTo>
                  <a:lnTo>
                    <a:pt x="471" y="2"/>
                  </a:lnTo>
                  <a:lnTo>
                    <a:pt x="366" y="4"/>
                  </a:lnTo>
                  <a:lnTo>
                    <a:pt x="264" y="5"/>
                  </a:lnTo>
                  <a:lnTo>
                    <a:pt x="168" y="5"/>
                  </a:lnTo>
                  <a:lnTo>
                    <a:pt x="82" y="7"/>
                  </a:lnTo>
                  <a:lnTo>
                    <a:pt x="0" y="9"/>
                  </a:lnTo>
                  <a:lnTo>
                    <a:pt x="9" y="9"/>
                  </a:lnTo>
                  <a:lnTo>
                    <a:pt x="32" y="9"/>
                  </a:lnTo>
                  <a:lnTo>
                    <a:pt x="71" y="10"/>
                  </a:lnTo>
                  <a:lnTo>
                    <a:pt x="123" y="10"/>
                  </a:lnTo>
                  <a:lnTo>
                    <a:pt x="187" y="12"/>
                  </a:lnTo>
                  <a:lnTo>
                    <a:pt x="264" y="14"/>
                  </a:lnTo>
                  <a:lnTo>
                    <a:pt x="350" y="16"/>
                  </a:lnTo>
                  <a:lnTo>
                    <a:pt x="447" y="17"/>
                  </a:lnTo>
                  <a:lnTo>
                    <a:pt x="551" y="19"/>
                  </a:lnTo>
                  <a:lnTo>
                    <a:pt x="663" y="21"/>
                  </a:lnTo>
                  <a:lnTo>
                    <a:pt x="783" y="23"/>
                  </a:lnTo>
                  <a:lnTo>
                    <a:pt x="907" y="24"/>
                  </a:lnTo>
                  <a:lnTo>
                    <a:pt x="1037" y="26"/>
                  </a:lnTo>
                  <a:lnTo>
                    <a:pt x="1170" y="26"/>
                  </a:lnTo>
                  <a:lnTo>
                    <a:pt x="1305" y="28"/>
                  </a:lnTo>
                  <a:lnTo>
                    <a:pt x="1442" y="30"/>
                  </a:lnTo>
                  <a:lnTo>
                    <a:pt x="1580" y="31"/>
                  </a:lnTo>
                  <a:lnTo>
                    <a:pt x="1717" y="31"/>
                  </a:lnTo>
                  <a:lnTo>
                    <a:pt x="1852" y="33"/>
                  </a:lnTo>
                  <a:lnTo>
                    <a:pt x="1985" y="33"/>
                  </a:lnTo>
                  <a:lnTo>
                    <a:pt x="2115" y="33"/>
                  </a:lnTo>
                  <a:lnTo>
                    <a:pt x="2241" y="33"/>
                  </a:lnTo>
                  <a:lnTo>
                    <a:pt x="2361" y="31"/>
                  </a:lnTo>
                  <a:lnTo>
                    <a:pt x="2473" y="31"/>
                  </a:lnTo>
                  <a:lnTo>
                    <a:pt x="2579" y="30"/>
                  </a:lnTo>
                  <a:lnTo>
                    <a:pt x="2677" y="28"/>
                  </a:lnTo>
                  <a:lnTo>
                    <a:pt x="2766" y="24"/>
                  </a:lnTo>
                  <a:lnTo>
                    <a:pt x="2842" y="21"/>
                  </a:lnTo>
                  <a:lnTo>
                    <a:pt x="2908" y="17"/>
                  </a:lnTo>
                  <a:lnTo>
                    <a:pt x="2961" y="14"/>
                  </a:lnTo>
                  <a:lnTo>
                    <a:pt x="3001" y="9"/>
                  </a:lnTo>
                  <a:lnTo>
                    <a:pt x="3027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48" name="Freeform 26"/>
            <p:cNvSpPr>
              <a:spLocks/>
            </p:cNvSpPr>
            <p:nvPr/>
          </p:nvSpPr>
          <p:spPr bwMode="auto">
            <a:xfrm>
              <a:off x="3805" y="2932"/>
              <a:ext cx="266" cy="1057"/>
            </a:xfrm>
            <a:custGeom>
              <a:avLst/>
              <a:gdLst>
                <a:gd name="T0" fmla="*/ 0 w 266"/>
                <a:gd name="T1" fmla="*/ 0 h 1057"/>
                <a:gd name="T2" fmla="*/ 9 w 266"/>
                <a:gd name="T3" fmla="*/ 24 h 1057"/>
                <a:gd name="T4" fmla="*/ 35 w 266"/>
                <a:gd name="T5" fmla="*/ 90 h 1057"/>
                <a:gd name="T6" fmla="*/ 71 w 266"/>
                <a:gd name="T7" fmla="*/ 195 h 1057"/>
                <a:gd name="T8" fmla="*/ 114 w 266"/>
                <a:gd name="T9" fmla="*/ 330 h 1057"/>
                <a:gd name="T10" fmla="*/ 159 w 266"/>
                <a:gd name="T11" fmla="*/ 489 h 1057"/>
                <a:gd name="T12" fmla="*/ 202 w 266"/>
                <a:gd name="T13" fmla="*/ 668 h 1057"/>
                <a:gd name="T14" fmla="*/ 240 w 266"/>
                <a:gd name="T15" fmla="*/ 860 h 1057"/>
                <a:gd name="T16" fmla="*/ 266 w 266"/>
                <a:gd name="T17" fmla="*/ 1057 h 1057"/>
                <a:gd name="T18" fmla="*/ 0 w 266"/>
                <a:gd name="T19" fmla="*/ 0 h 10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6" h="1057">
                  <a:moveTo>
                    <a:pt x="0" y="0"/>
                  </a:moveTo>
                  <a:lnTo>
                    <a:pt x="9" y="24"/>
                  </a:lnTo>
                  <a:lnTo>
                    <a:pt x="35" y="90"/>
                  </a:lnTo>
                  <a:lnTo>
                    <a:pt x="71" y="195"/>
                  </a:lnTo>
                  <a:lnTo>
                    <a:pt x="114" y="330"/>
                  </a:lnTo>
                  <a:lnTo>
                    <a:pt x="159" y="489"/>
                  </a:lnTo>
                  <a:lnTo>
                    <a:pt x="202" y="668"/>
                  </a:lnTo>
                  <a:lnTo>
                    <a:pt x="240" y="860"/>
                  </a:lnTo>
                  <a:lnTo>
                    <a:pt x="266" y="1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49" name="Freeform 27"/>
            <p:cNvSpPr>
              <a:spLocks/>
            </p:cNvSpPr>
            <p:nvPr/>
          </p:nvSpPr>
          <p:spPr bwMode="auto">
            <a:xfrm>
              <a:off x="3900" y="2946"/>
              <a:ext cx="218" cy="792"/>
            </a:xfrm>
            <a:custGeom>
              <a:avLst/>
              <a:gdLst>
                <a:gd name="T0" fmla="*/ 0 w 218"/>
                <a:gd name="T1" fmla="*/ 0 h 792"/>
                <a:gd name="T2" fmla="*/ 4 w 218"/>
                <a:gd name="T3" fmla="*/ 17 h 792"/>
                <a:gd name="T4" fmla="*/ 12 w 218"/>
                <a:gd name="T5" fmla="*/ 65 h 792"/>
                <a:gd name="T6" fmla="*/ 28 w 218"/>
                <a:gd name="T7" fmla="*/ 140 h 792"/>
                <a:gd name="T8" fmla="*/ 50 w 218"/>
                <a:gd name="T9" fmla="*/ 240 h 792"/>
                <a:gd name="T10" fmla="*/ 81 w 218"/>
                <a:gd name="T11" fmla="*/ 358 h 792"/>
                <a:gd name="T12" fmla="*/ 118 w 218"/>
                <a:gd name="T13" fmla="*/ 493 h 792"/>
                <a:gd name="T14" fmla="*/ 165 w 218"/>
                <a:gd name="T15" fmla="*/ 638 h 792"/>
                <a:gd name="T16" fmla="*/ 218 w 218"/>
                <a:gd name="T17" fmla="*/ 792 h 792"/>
                <a:gd name="T18" fmla="*/ 0 w 218"/>
                <a:gd name="T19" fmla="*/ 0 h 7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8" h="792">
                  <a:moveTo>
                    <a:pt x="0" y="0"/>
                  </a:moveTo>
                  <a:lnTo>
                    <a:pt x="4" y="17"/>
                  </a:lnTo>
                  <a:lnTo>
                    <a:pt x="12" y="65"/>
                  </a:lnTo>
                  <a:lnTo>
                    <a:pt x="28" y="140"/>
                  </a:lnTo>
                  <a:lnTo>
                    <a:pt x="50" y="240"/>
                  </a:lnTo>
                  <a:lnTo>
                    <a:pt x="81" y="358"/>
                  </a:lnTo>
                  <a:lnTo>
                    <a:pt x="118" y="493"/>
                  </a:lnTo>
                  <a:lnTo>
                    <a:pt x="165" y="638"/>
                  </a:lnTo>
                  <a:lnTo>
                    <a:pt x="218" y="7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50" name="Freeform 28"/>
            <p:cNvSpPr>
              <a:spLocks/>
            </p:cNvSpPr>
            <p:nvPr/>
          </p:nvSpPr>
          <p:spPr bwMode="auto">
            <a:xfrm>
              <a:off x="2718" y="2944"/>
              <a:ext cx="21" cy="668"/>
            </a:xfrm>
            <a:custGeom>
              <a:avLst/>
              <a:gdLst>
                <a:gd name="T0" fmla="*/ 21 w 21"/>
                <a:gd name="T1" fmla="*/ 0 h 668"/>
                <a:gd name="T2" fmla="*/ 16 w 21"/>
                <a:gd name="T3" fmla="*/ 668 h 668"/>
                <a:gd name="T4" fmla="*/ 11 w 21"/>
                <a:gd name="T5" fmla="*/ 585 h 668"/>
                <a:gd name="T6" fmla="*/ 0 w 21"/>
                <a:gd name="T7" fmla="*/ 391 h 668"/>
                <a:gd name="T8" fmla="*/ 0 w 21"/>
                <a:gd name="T9" fmla="*/ 168 h 668"/>
                <a:gd name="T10" fmla="*/ 21 w 21"/>
                <a:gd name="T11" fmla="*/ 0 h 6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668">
                  <a:moveTo>
                    <a:pt x="21" y="0"/>
                  </a:moveTo>
                  <a:lnTo>
                    <a:pt x="16" y="668"/>
                  </a:lnTo>
                  <a:lnTo>
                    <a:pt x="11" y="585"/>
                  </a:lnTo>
                  <a:lnTo>
                    <a:pt x="0" y="391"/>
                  </a:lnTo>
                  <a:lnTo>
                    <a:pt x="0" y="16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51" name="Freeform 29"/>
            <p:cNvSpPr>
              <a:spLocks/>
            </p:cNvSpPr>
            <p:nvPr/>
          </p:nvSpPr>
          <p:spPr bwMode="auto">
            <a:xfrm>
              <a:off x="2627" y="2944"/>
              <a:ext cx="20" cy="829"/>
            </a:xfrm>
            <a:custGeom>
              <a:avLst/>
              <a:gdLst>
                <a:gd name="T0" fmla="*/ 20 w 20"/>
                <a:gd name="T1" fmla="*/ 0 h 829"/>
                <a:gd name="T2" fmla="*/ 20 w 20"/>
                <a:gd name="T3" fmla="*/ 829 h 829"/>
                <a:gd name="T4" fmla="*/ 13 w 20"/>
                <a:gd name="T5" fmla="*/ 716 h 829"/>
                <a:gd name="T6" fmla="*/ 3 w 20"/>
                <a:gd name="T7" fmla="*/ 460 h 829"/>
                <a:gd name="T8" fmla="*/ 0 w 20"/>
                <a:gd name="T9" fmla="*/ 182 h 829"/>
                <a:gd name="T10" fmla="*/ 20 w 20"/>
                <a:gd name="T11" fmla="*/ 0 h 8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" h="829">
                  <a:moveTo>
                    <a:pt x="20" y="0"/>
                  </a:moveTo>
                  <a:lnTo>
                    <a:pt x="20" y="829"/>
                  </a:lnTo>
                  <a:lnTo>
                    <a:pt x="13" y="716"/>
                  </a:lnTo>
                  <a:lnTo>
                    <a:pt x="3" y="460"/>
                  </a:lnTo>
                  <a:lnTo>
                    <a:pt x="0" y="18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52" name="Freeform 30"/>
            <p:cNvSpPr>
              <a:spLocks/>
            </p:cNvSpPr>
            <p:nvPr/>
          </p:nvSpPr>
          <p:spPr bwMode="auto">
            <a:xfrm>
              <a:off x="2651" y="935"/>
              <a:ext cx="102" cy="185"/>
            </a:xfrm>
            <a:custGeom>
              <a:avLst/>
              <a:gdLst>
                <a:gd name="T0" fmla="*/ 100 w 102"/>
                <a:gd name="T1" fmla="*/ 185 h 185"/>
                <a:gd name="T2" fmla="*/ 79 w 102"/>
                <a:gd name="T3" fmla="*/ 16 h 185"/>
                <a:gd name="T4" fmla="*/ 0 w 102"/>
                <a:gd name="T5" fmla="*/ 3 h 185"/>
                <a:gd name="T6" fmla="*/ 102 w 102"/>
                <a:gd name="T7" fmla="*/ 0 h 185"/>
                <a:gd name="T8" fmla="*/ 100 w 102"/>
                <a:gd name="T9" fmla="*/ 185 h 1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185">
                  <a:moveTo>
                    <a:pt x="100" y="185"/>
                  </a:moveTo>
                  <a:lnTo>
                    <a:pt x="79" y="16"/>
                  </a:lnTo>
                  <a:lnTo>
                    <a:pt x="0" y="3"/>
                  </a:lnTo>
                  <a:lnTo>
                    <a:pt x="102" y="0"/>
                  </a:lnTo>
                  <a:lnTo>
                    <a:pt x="100" y="1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53" name="Freeform 39"/>
            <p:cNvSpPr>
              <a:spLocks/>
            </p:cNvSpPr>
            <p:nvPr/>
          </p:nvSpPr>
          <p:spPr bwMode="auto">
            <a:xfrm>
              <a:off x="3476" y="2868"/>
              <a:ext cx="31" cy="26"/>
            </a:xfrm>
            <a:custGeom>
              <a:avLst/>
              <a:gdLst>
                <a:gd name="T0" fmla="*/ 16 w 31"/>
                <a:gd name="T1" fmla="*/ 26 h 26"/>
                <a:gd name="T2" fmla="*/ 9 w 31"/>
                <a:gd name="T3" fmla="*/ 24 h 26"/>
                <a:gd name="T4" fmla="*/ 5 w 31"/>
                <a:gd name="T5" fmla="*/ 22 h 26"/>
                <a:gd name="T6" fmla="*/ 2 w 31"/>
                <a:gd name="T7" fmla="*/ 19 h 26"/>
                <a:gd name="T8" fmla="*/ 0 w 31"/>
                <a:gd name="T9" fmla="*/ 14 h 26"/>
                <a:gd name="T10" fmla="*/ 2 w 31"/>
                <a:gd name="T11" fmla="*/ 8 h 26"/>
                <a:gd name="T12" fmla="*/ 5 w 31"/>
                <a:gd name="T13" fmla="*/ 3 h 26"/>
                <a:gd name="T14" fmla="*/ 9 w 31"/>
                <a:gd name="T15" fmla="*/ 1 h 26"/>
                <a:gd name="T16" fmla="*/ 16 w 31"/>
                <a:gd name="T17" fmla="*/ 0 h 26"/>
                <a:gd name="T18" fmla="*/ 23 w 31"/>
                <a:gd name="T19" fmla="*/ 1 h 26"/>
                <a:gd name="T20" fmla="*/ 26 w 31"/>
                <a:gd name="T21" fmla="*/ 3 h 26"/>
                <a:gd name="T22" fmla="*/ 30 w 31"/>
                <a:gd name="T23" fmla="*/ 8 h 26"/>
                <a:gd name="T24" fmla="*/ 31 w 31"/>
                <a:gd name="T25" fmla="*/ 14 h 26"/>
                <a:gd name="T26" fmla="*/ 30 w 31"/>
                <a:gd name="T27" fmla="*/ 19 h 26"/>
                <a:gd name="T28" fmla="*/ 26 w 31"/>
                <a:gd name="T29" fmla="*/ 22 h 26"/>
                <a:gd name="T30" fmla="*/ 23 w 31"/>
                <a:gd name="T31" fmla="*/ 24 h 26"/>
                <a:gd name="T32" fmla="*/ 16 w 31"/>
                <a:gd name="T33" fmla="*/ 26 h 2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1" h="26">
                  <a:moveTo>
                    <a:pt x="16" y="26"/>
                  </a:moveTo>
                  <a:lnTo>
                    <a:pt x="9" y="24"/>
                  </a:lnTo>
                  <a:lnTo>
                    <a:pt x="5" y="22"/>
                  </a:lnTo>
                  <a:lnTo>
                    <a:pt x="2" y="19"/>
                  </a:lnTo>
                  <a:lnTo>
                    <a:pt x="0" y="14"/>
                  </a:lnTo>
                  <a:lnTo>
                    <a:pt x="2" y="8"/>
                  </a:lnTo>
                  <a:lnTo>
                    <a:pt x="5" y="3"/>
                  </a:lnTo>
                  <a:lnTo>
                    <a:pt x="9" y="1"/>
                  </a:lnTo>
                  <a:lnTo>
                    <a:pt x="16" y="0"/>
                  </a:lnTo>
                  <a:lnTo>
                    <a:pt x="23" y="1"/>
                  </a:lnTo>
                  <a:lnTo>
                    <a:pt x="26" y="3"/>
                  </a:lnTo>
                  <a:lnTo>
                    <a:pt x="30" y="8"/>
                  </a:lnTo>
                  <a:lnTo>
                    <a:pt x="31" y="14"/>
                  </a:lnTo>
                  <a:lnTo>
                    <a:pt x="30" y="19"/>
                  </a:lnTo>
                  <a:lnTo>
                    <a:pt x="26" y="22"/>
                  </a:lnTo>
                  <a:lnTo>
                    <a:pt x="23" y="24"/>
                  </a:lnTo>
                  <a:lnTo>
                    <a:pt x="16" y="26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54" name="Freeform 42"/>
            <p:cNvSpPr>
              <a:spLocks/>
            </p:cNvSpPr>
            <p:nvPr/>
          </p:nvSpPr>
          <p:spPr bwMode="auto">
            <a:xfrm>
              <a:off x="3450" y="2703"/>
              <a:ext cx="471" cy="26"/>
            </a:xfrm>
            <a:custGeom>
              <a:avLst/>
              <a:gdLst>
                <a:gd name="T0" fmla="*/ 471 w 471"/>
                <a:gd name="T1" fmla="*/ 0 h 26"/>
                <a:gd name="T2" fmla="*/ 467 w 471"/>
                <a:gd name="T3" fmla="*/ 0 h 26"/>
                <a:gd name="T4" fmla="*/ 460 w 471"/>
                <a:gd name="T5" fmla="*/ 2 h 26"/>
                <a:gd name="T6" fmla="*/ 447 w 471"/>
                <a:gd name="T7" fmla="*/ 6 h 26"/>
                <a:gd name="T8" fmla="*/ 429 w 471"/>
                <a:gd name="T9" fmla="*/ 7 h 26"/>
                <a:gd name="T10" fmla="*/ 409 w 471"/>
                <a:gd name="T11" fmla="*/ 11 h 26"/>
                <a:gd name="T12" fmla="*/ 383 w 471"/>
                <a:gd name="T13" fmla="*/ 14 h 26"/>
                <a:gd name="T14" fmla="*/ 353 w 471"/>
                <a:gd name="T15" fmla="*/ 18 h 26"/>
                <a:gd name="T16" fmla="*/ 322 w 471"/>
                <a:gd name="T17" fmla="*/ 21 h 26"/>
                <a:gd name="T18" fmla="*/ 286 w 471"/>
                <a:gd name="T19" fmla="*/ 25 h 26"/>
                <a:gd name="T20" fmla="*/ 249 w 471"/>
                <a:gd name="T21" fmla="*/ 26 h 26"/>
                <a:gd name="T22" fmla="*/ 211 w 471"/>
                <a:gd name="T23" fmla="*/ 26 h 26"/>
                <a:gd name="T24" fmla="*/ 170 w 471"/>
                <a:gd name="T25" fmla="*/ 26 h 26"/>
                <a:gd name="T26" fmla="*/ 128 w 471"/>
                <a:gd name="T27" fmla="*/ 25 h 26"/>
                <a:gd name="T28" fmla="*/ 87 w 471"/>
                <a:gd name="T29" fmla="*/ 21 h 26"/>
                <a:gd name="T30" fmla="*/ 43 w 471"/>
                <a:gd name="T31" fmla="*/ 16 h 26"/>
                <a:gd name="T32" fmla="*/ 0 w 471"/>
                <a:gd name="T33" fmla="*/ 9 h 26"/>
                <a:gd name="T34" fmla="*/ 4 w 471"/>
                <a:gd name="T35" fmla="*/ 9 h 26"/>
                <a:gd name="T36" fmla="*/ 12 w 471"/>
                <a:gd name="T37" fmla="*/ 9 h 26"/>
                <a:gd name="T38" fmla="*/ 26 w 471"/>
                <a:gd name="T39" fmla="*/ 11 h 26"/>
                <a:gd name="T40" fmla="*/ 45 w 471"/>
                <a:gd name="T41" fmla="*/ 11 h 26"/>
                <a:gd name="T42" fmla="*/ 69 w 471"/>
                <a:gd name="T43" fmla="*/ 12 h 26"/>
                <a:gd name="T44" fmla="*/ 95 w 471"/>
                <a:gd name="T45" fmla="*/ 12 h 26"/>
                <a:gd name="T46" fmla="*/ 127 w 471"/>
                <a:gd name="T47" fmla="*/ 14 h 26"/>
                <a:gd name="T48" fmla="*/ 159 w 471"/>
                <a:gd name="T49" fmla="*/ 14 h 26"/>
                <a:gd name="T50" fmla="*/ 196 w 471"/>
                <a:gd name="T51" fmla="*/ 14 h 26"/>
                <a:gd name="T52" fmla="*/ 234 w 471"/>
                <a:gd name="T53" fmla="*/ 14 h 26"/>
                <a:gd name="T54" fmla="*/ 272 w 471"/>
                <a:gd name="T55" fmla="*/ 14 h 26"/>
                <a:gd name="T56" fmla="*/ 312 w 471"/>
                <a:gd name="T57" fmla="*/ 12 h 26"/>
                <a:gd name="T58" fmla="*/ 351 w 471"/>
                <a:gd name="T59" fmla="*/ 11 h 26"/>
                <a:gd name="T60" fmla="*/ 393 w 471"/>
                <a:gd name="T61" fmla="*/ 9 h 26"/>
                <a:gd name="T62" fmla="*/ 433 w 471"/>
                <a:gd name="T63" fmla="*/ 6 h 26"/>
                <a:gd name="T64" fmla="*/ 471 w 471"/>
                <a:gd name="T65" fmla="*/ 0 h 2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71" h="26">
                  <a:moveTo>
                    <a:pt x="471" y="0"/>
                  </a:moveTo>
                  <a:lnTo>
                    <a:pt x="467" y="0"/>
                  </a:lnTo>
                  <a:lnTo>
                    <a:pt x="460" y="2"/>
                  </a:lnTo>
                  <a:lnTo>
                    <a:pt x="447" y="6"/>
                  </a:lnTo>
                  <a:lnTo>
                    <a:pt x="429" y="7"/>
                  </a:lnTo>
                  <a:lnTo>
                    <a:pt x="409" y="11"/>
                  </a:lnTo>
                  <a:lnTo>
                    <a:pt x="383" y="14"/>
                  </a:lnTo>
                  <a:lnTo>
                    <a:pt x="353" y="18"/>
                  </a:lnTo>
                  <a:lnTo>
                    <a:pt x="322" y="21"/>
                  </a:lnTo>
                  <a:lnTo>
                    <a:pt x="286" y="25"/>
                  </a:lnTo>
                  <a:lnTo>
                    <a:pt x="249" y="26"/>
                  </a:lnTo>
                  <a:lnTo>
                    <a:pt x="211" y="26"/>
                  </a:lnTo>
                  <a:lnTo>
                    <a:pt x="170" y="26"/>
                  </a:lnTo>
                  <a:lnTo>
                    <a:pt x="128" y="25"/>
                  </a:lnTo>
                  <a:lnTo>
                    <a:pt x="87" y="21"/>
                  </a:lnTo>
                  <a:lnTo>
                    <a:pt x="43" y="16"/>
                  </a:lnTo>
                  <a:lnTo>
                    <a:pt x="0" y="9"/>
                  </a:lnTo>
                  <a:lnTo>
                    <a:pt x="4" y="9"/>
                  </a:lnTo>
                  <a:lnTo>
                    <a:pt x="12" y="9"/>
                  </a:lnTo>
                  <a:lnTo>
                    <a:pt x="26" y="11"/>
                  </a:lnTo>
                  <a:lnTo>
                    <a:pt x="45" y="11"/>
                  </a:lnTo>
                  <a:lnTo>
                    <a:pt x="69" y="12"/>
                  </a:lnTo>
                  <a:lnTo>
                    <a:pt x="95" y="12"/>
                  </a:lnTo>
                  <a:lnTo>
                    <a:pt x="127" y="14"/>
                  </a:lnTo>
                  <a:lnTo>
                    <a:pt x="159" y="14"/>
                  </a:lnTo>
                  <a:lnTo>
                    <a:pt x="196" y="14"/>
                  </a:lnTo>
                  <a:lnTo>
                    <a:pt x="234" y="14"/>
                  </a:lnTo>
                  <a:lnTo>
                    <a:pt x="272" y="14"/>
                  </a:lnTo>
                  <a:lnTo>
                    <a:pt x="312" y="12"/>
                  </a:lnTo>
                  <a:lnTo>
                    <a:pt x="351" y="11"/>
                  </a:lnTo>
                  <a:lnTo>
                    <a:pt x="393" y="9"/>
                  </a:lnTo>
                  <a:lnTo>
                    <a:pt x="433" y="6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Evaluation Function</a:t>
            </a:r>
          </a:p>
        </p:txBody>
      </p:sp>
      <p:grpSp>
        <p:nvGrpSpPr>
          <p:cNvPr id="196612" name="Group 4"/>
          <p:cNvGrpSpPr>
            <a:grpSpLocks/>
          </p:cNvGrpSpPr>
          <p:nvPr/>
        </p:nvGrpSpPr>
        <p:grpSpPr bwMode="auto">
          <a:xfrm>
            <a:off x="2422525" y="2949575"/>
            <a:ext cx="2286000" cy="1604963"/>
            <a:chOff x="514" y="1225"/>
            <a:chExt cx="1440" cy="1011"/>
          </a:xfrm>
        </p:grpSpPr>
        <p:sp>
          <p:nvSpPr>
            <p:cNvPr id="12431" name="Freeform 5"/>
            <p:cNvSpPr>
              <a:spLocks/>
            </p:cNvSpPr>
            <p:nvPr/>
          </p:nvSpPr>
          <p:spPr bwMode="auto">
            <a:xfrm>
              <a:off x="1300" y="1225"/>
              <a:ext cx="602" cy="598"/>
            </a:xfrm>
            <a:custGeom>
              <a:avLst/>
              <a:gdLst>
                <a:gd name="T0" fmla="*/ 38 w 907"/>
                <a:gd name="T1" fmla="*/ 5 h 1354"/>
                <a:gd name="T2" fmla="*/ 29 w 907"/>
                <a:gd name="T3" fmla="*/ 5 h 1354"/>
                <a:gd name="T4" fmla="*/ 19 w 907"/>
                <a:gd name="T5" fmla="*/ 5 h 1354"/>
                <a:gd name="T6" fmla="*/ 13 w 907"/>
                <a:gd name="T7" fmla="*/ 4 h 1354"/>
                <a:gd name="T8" fmla="*/ 10 w 907"/>
                <a:gd name="T9" fmla="*/ 4 h 1354"/>
                <a:gd name="T10" fmla="*/ 8 w 907"/>
                <a:gd name="T11" fmla="*/ 4 h 1354"/>
                <a:gd name="T12" fmla="*/ 5 w 907"/>
                <a:gd name="T13" fmla="*/ 4 h 1354"/>
                <a:gd name="T14" fmla="*/ 0 w 907"/>
                <a:gd name="T15" fmla="*/ 3 h 1354"/>
                <a:gd name="T16" fmla="*/ 3 w 907"/>
                <a:gd name="T17" fmla="*/ 1 h 1354"/>
                <a:gd name="T18" fmla="*/ 10 w 907"/>
                <a:gd name="T19" fmla="*/ 1 h 1354"/>
                <a:gd name="T20" fmla="*/ 28 w 907"/>
                <a:gd name="T21" fmla="*/ 0 h 1354"/>
                <a:gd name="T22" fmla="*/ 59 w 907"/>
                <a:gd name="T23" fmla="*/ 0 h 1354"/>
                <a:gd name="T24" fmla="*/ 65 w 907"/>
                <a:gd name="T25" fmla="*/ 0 h 1354"/>
                <a:gd name="T26" fmla="*/ 66 w 907"/>
                <a:gd name="T27" fmla="*/ 1 h 1354"/>
                <a:gd name="T28" fmla="*/ 69 w 907"/>
                <a:gd name="T29" fmla="*/ 1 h 1354"/>
                <a:gd name="T30" fmla="*/ 70 w 907"/>
                <a:gd name="T31" fmla="*/ 1 h 1354"/>
                <a:gd name="T32" fmla="*/ 71 w 907"/>
                <a:gd name="T33" fmla="*/ 1 h 1354"/>
                <a:gd name="T34" fmla="*/ 74 w 907"/>
                <a:gd name="T35" fmla="*/ 2 h 1354"/>
                <a:gd name="T36" fmla="*/ 76 w 907"/>
                <a:gd name="T37" fmla="*/ 2 h 1354"/>
                <a:gd name="T38" fmla="*/ 76 w 907"/>
                <a:gd name="T39" fmla="*/ 3 h 1354"/>
                <a:gd name="T40" fmla="*/ 41 w 907"/>
                <a:gd name="T41" fmla="*/ 5 h 1354"/>
                <a:gd name="T42" fmla="*/ 35 w 907"/>
                <a:gd name="T43" fmla="*/ 5 h 1354"/>
                <a:gd name="T44" fmla="*/ 36 w 907"/>
                <a:gd name="T45" fmla="*/ 6 h 1354"/>
                <a:gd name="T46" fmla="*/ 34 w 907"/>
                <a:gd name="T47" fmla="*/ 6 h 1354"/>
                <a:gd name="T48" fmla="*/ 25 w 907"/>
                <a:gd name="T49" fmla="*/ 7 h 1354"/>
                <a:gd name="T50" fmla="*/ 19 w 907"/>
                <a:gd name="T51" fmla="*/ 8 h 1354"/>
                <a:gd name="T52" fmla="*/ 15 w 907"/>
                <a:gd name="T53" fmla="*/ 8 h 1354"/>
                <a:gd name="T54" fmla="*/ 9 w 907"/>
                <a:gd name="T55" fmla="*/ 10 h 1354"/>
                <a:gd name="T56" fmla="*/ 3 w 907"/>
                <a:gd name="T57" fmla="*/ 10 h 13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907" h="1354">
                  <a:moveTo>
                    <a:pt x="447" y="713"/>
                  </a:moveTo>
                  <a:cubicBezTo>
                    <a:pt x="412" y="706"/>
                    <a:pt x="376" y="704"/>
                    <a:pt x="341" y="697"/>
                  </a:cubicBezTo>
                  <a:cubicBezTo>
                    <a:pt x="294" y="687"/>
                    <a:pt x="262" y="663"/>
                    <a:pt x="219" y="649"/>
                  </a:cubicBezTo>
                  <a:cubicBezTo>
                    <a:pt x="199" y="627"/>
                    <a:pt x="182" y="617"/>
                    <a:pt x="154" y="608"/>
                  </a:cubicBezTo>
                  <a:cubicBezTo>
                    <a:pt x="141" y="594"/>
                    <a:pt x="130" y="578"/>
                    <a:pt x="114" y="567"/>
                  </a:cubicBezTo>
                  <a:cubicBezTo>
                    <a:pt x="106" y="562"/>
                    <a:pt x="97" y="557"/>
                    <a:pt x="90" y="551"/>
                  </a:cubicBezTo>
                  <a:cubicBezTo>
                    <a:pt x="76" y="539"/>
                    <a:pt x="49" y="511"/>
                    <a:pt x="49" y="511"/>
                  </a:cubicBezTo>
                  <a:cubicBezTo>
                    <a:pt x="35" y="467"/>
                    <a:pt x="12" y="427"/>
                    <a:pt x="0" y="381"/>
                  </a:cubicBezTo>
                  <a:cubicBezTo>
                    <a:pt x="7" y="306"/>
                    <a:pt x="17" y="241"/>
                    <a:pt x="41" y="170"/>
                  </a:cubicBezTo>
                  <a:cubicBezTo>
                    <a:pt x="50" y="142"/>
                    <a:pt x="97" y="106"/>
                    <a:pt x="114" y="89"/>
                  </a:cubicBezTo>
                  <a:cubicBezTo>
                    <a:pt x="166" y="37"/>
                    <a:pt x="253" y="12"/>
                    <a:pt x="325" y="0"/>
                  </a:cubicBezTo>
                  <a:cubicBezTo>
                    <a:pt x="544" y="7"/>
                    <a:pt x="538" y="3"/>
                    <a:pt x="690" y="40"/>
                  </a:cubicBezTo>
                  <a:cubicBezTo>
                    <a:pt x="714" y="56"/>
                    <a:pt x="736" y="63"/>
                    <a:pt x="763" y="73"/>
                  </a:cubicBezTo>
                  <a:cubicBezTo>
                    <a:pt x="768" y="81"/>
                    <a:pt x="772" y="90"/>
                    <a:pt x="779" y="97"/>
                  </a:cubicBezTo>
                  <a:cubicBezTo>
                    <a:pt x="786" y="104"/>
                    <a:pt x="797" y="106"/>
                    <a:pt x="803" y="113"/>
                  </a:cubicBezTo>
                  <a:cubicBezTo>
                    <a:pt x="808" y="120"/>
                    <a:pt x="808" y="130"/>
                    <a:pt x="812" y="137"/>
                  </a:cubicBezTo>
                  <a:cubicBezTo>
                    <a:pt x="816" y="144"/>
                    <a:pt x="823" y="148"/>
                    <a:pt x="828" y="154"/>
                  </a:cubicBezTo>
                  <a:cubicBezTo>
                    <a:pt x="839" y="169"/>
                    <a:pt x="860" y="202"/>
                    <a:pt x="860" y="202"/>
                  </a:cubicBezTo>
                  <a:cubicBezTo>
                    <a:pt x="879" y="260"/>
                    <a:pt x="866" y="237"/>
                    <a:pt x="893" y="275"/>
                  </a:cubicBezTo>
                  <a:cubicBezTo>
                    <a:pt x="907" y="344"/>
                    <a:pt x="905" y="317"/>
                    <a:pt x="893" y="421"/>
                  </a:cubicBezTo>
                  <a:cubicBezTo>
                    <a:pt x="867" y="644"/>
                    <a:pt x="686" y="722"/>
                    <a:pt x="487" y="738"/>
                  </a:cubicBezTo>
                  <a:cubicBezTo>
                    <a:pt x="463" y="735"/>
                    <a:pt x="438" y="724"/>
                    <a:pt x="414" y="730"/>
                  </a:cubicBezTo>
                  <a:cubicBezTo>
                    <a:pt x="406" y="732"/>
                    <a:pt x="422" y="746"/>
                    <a:pt x="422" y="754"/>
                  </a:cubicBezTo>
                  <a:cubicBezTo>
                    <a:pt x="422" y="768"/>
                    <a:pt x="405" y="794"/>
                    <a:pt x="398" y="803"/>
                  </a:cubicBezTo>
                  <a:cubicBezTo>
                    <a:pt x="367" y="841"/>
                    <a:pt x="328" y="875"/>
                    <a:pt x="300" y="916"/>
                  </a:cubicBezTo>
                  <a:cubicBezTo>
                    <a:pt x="277" y="950"/>
                    <a:pt x="257" y="984"/>
                    <a:pt x="227" y="1014"/>
                  </a:cubicBezTo>
                  <a:cubicBezTo>
                    <a:pt x="214" y="1052"/>
                    <a:pt x="186" y="1074"/>
                    <a:pt x="171" y="1111"/>
                  </a:cubicBezTo>
                  <a:cubicBezTo>
                    <a:pt x="148" y="1167"/>
                    <a:pt x="137" y="1229"/>
                    <a:pt x="106" y="1281"/>
                  </a:cubicBezTo>
                  <a:cubicBezTo>
                    <a:pt x="89" y="1309"/>
                    <a:pt x="57" y="1330"/>
                    <a:pt x="33" y="1354"/>
                  </a:cubicBezTo>
                </a:path>
              </a:pathLst>
            </a:custGeom>
            <a:noFill/>
            <a:ln w="38100" cmpd="sng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614" name="Text Box 6"/>
            <p:cNvSpPr txBox="1">
              <a:spLocks noChangeArrowheads="1"/>
            </p:cNvSpPr>
            <p:nvPr/>
          </p:nvSpPr>
          <p:spPr bwMode="auto">
            <a:xfrm>
              <a:off x="514" y="1713"/>
              <a:ext cx="1440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Evaluation Function</a:t>
              </a:r>
            </a:p>
          </p:txBody>
        </p:sp>
      </p:grpSp>
      <p:grpSp>
        <p:nvGrpSpPr>
          <p:cNvPr id="196615" name="Group 7"/>
          <p:cNvGrpSpPr>
            <a:grpSpLocks/>
          </p:cNvGrpSpPr>
          <p:nvPr/>
        </p:nvGrpSpPr>
        <p:grpSpPr bwMode="auto">
          <a:xfrm>
            <a:off x="4552950" y="2979738"/>
            <a:ext cx="1679575" cy="1655762"/>
            <a:chOff x="2383" y="1283"/>
            <a:chExt cx="1058" cy="1043"/>
          </a:xfrm>
        </p:grpSpPr>
        <p:sp>
          <p:nvSpPr>
            <p:cNvPr id="196616" name="Text Box 8"/>
            <p:cNvSpPr txBox="1">
              <a:spLocks noChangeArrowheads="1"/>
            </p:cNvSpPr>
            <p:nvPr/>
          </p:nvSpPr>
          <p:spPr bwMode="auto">
            <a:xfrm>
              <a:off x="2383" y="1803"/>
              <a:ext cx="1058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Cost </a:t>
              </a:r>
              <a:b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</a:br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Function</a:t>
              </a:r>
            </a:p>
          </p:txBody>
        </p:sp>
        <p:sp>
          <p:nvSpPr>
            <p:cNvPr id="12430" name="Freeform 9"/>
            <p:cNvSpPr>
              <a:spLocks/>
            </p:cNvSpPr>
            <p:nvPr/>
          </p:nvSpPr>
          <p:spPr bwMode="auto">
            <a:xfrm>
              <a:off x="2564" y="1283"/>
              <a:ext cx="503" cy="602"/>
            </a:xfrm>
            <a:custGeom>
              <a:avLst/>
              <a:gdLst>
                <a:gd name="T0" fmla="*/ 11 w 945"/>
                <a:gd name="T1" fmla="*/ 3 h 1469"/>
                <a:gd name="T2" fmla="*/ 8 w 945"/>
                <a:gd name="T3" fmla="*/ 4 h 1469"/>
                <a:gd name="T4" fmla="*/ 5 w 945"/>
                <a:gd name="T5" fmla="*/ 3 h 1469"/>
                <a:gd name="T6" fmla="*/ 4 w 945"/>
                <a:gd name="T7" fmla="*/ 3 h 1469"/>
                <a:gd name="T8" fmla="*/ 3 w 945"/>
                <a:gd name="T9" fmla="*/ 3 h 1469"/>
                <a:gd name="T10" fmla="*/ 2 w 945"/>
                <a:gd name="T11" fmla="*/ 3 h 1469"/>
                <a:gd name="T12" fmla="*/ 1 w 945"/>
                <a:gd name="T13" fmla="*/ 3 h 1469"/>
                <a:gd name="T14" fmla="*/ 1 w 945"/>
                <a:gd name="T15" fmla="*/ 3 h 1469"/>
                <a:gd name="T16" fmla="*/ 1 w 945"/>
                <a:gd name="T17" fmla="*/ 2 h 1469"/>
                <a:gd name="T18" fmla="*/ 1 w 945"/>
                <a:gd name="T19" fmla="*/ 2 h 1469"/>
                <a:gd name="T20" fmla="*/ 1 w 945"/>
                <a:gd name="T21" fmla="*/ 1 h 1469"/>
                <a:gd name="T22" fmla="*/ 3 w 945"/>
                <a:gd name="T23" fmla="*/ 0 h 1469"/>
                <a:gd name="T24" fmla="*/ 5 w 945"/>
                <a:gd name="T25" fmla="*/ 0 h 1469"/>
                <a:gd name="T26" fmla="*/ 6 w 945"/>
                <a:gd name="T27" fmla="*/ 0 h 1469"/>
                <a:gd name="T28" fmla="*/ 8 w 945"/>
                <a:gd name="T29" fmla="*/ 0 h 1469"/>
                <a:gd name="T30" fmla="*/ 11 w 945"/>
                <a:gd name="T31" fmla="*/ 0 h 1469"/>
                <a:gd name="T32" fmla="*/ 15 w 945"/>
                <a:gd name="T33" fmla="*/ 0 h 1469"/>
                <a:gd name="T34" fmla="*/ 18 w 945"/>
                <a:gd name="T35" fmla="*/ 1 h 1469"/>
                <a:gd name="T36" fmla="*/ 19 w 945"/>
                <a:gd name="T37" fmla="*/ 1 h 1469"/>
                <a:gd name="T38" fmla="*/ 20 w 945"/>
                <a:gd name="T39" fmla="*/ 1 h 1469"/>
                <a:gd name="T40" fmla="*/ 21 w 945"/>
                <a:gd name="T41" fmla="*/ 1 h 1469"/>
                <a:gd name="T42" fmla="*/ 21 w 945"/>
                <a:gd name="T43" fmla="*/ 2 h 1469"/>
                <a:gd name="T44" fmla="*/ 20 w 945"/>
                <a:gd name="T45" fmla="*/ 3 h 1469"/>
                <a:gd name="T46" fmla="*/ 20 w 945"/>
                <a:gd name="T47" fmla="*/ 3 h 1469"/>
                <a:gd name="T48" fmla="*/ 19 w 945"/>
                <a:gd name="T49" fmla="*/ 3 h 1469"/>
                <a:gd name="T50" fmla="*/ 16 w 945"/>
                <a:gd name="T51" fmla="*/ 3 h 1469"/>
                <a:gd name="T52" fmla="*/ 12 w 945"/>
                <a:gd name="T53" fmla="*/ 3 h 1469"/>
                <a:gd name="T54" fmla="*/ 11 w 945"/>
                <a:gd name="T55" fmla="*/ 4 h 1469"/>
                <a:gd name="T56" fmla="*/ 11 w 945"/>
                <a:gd name="T57" fmla="*/ 4 h 1469"/>
                <a:gd name="T58" fmla="*/ 10 w 945"/>
                <a:gd name="T59" fmla="*/ 4 h 1469"/>
                <a:gd name="T60" fmla="*/ 10 w 945"/>
                <a:gd name="T61" fmla="*/ 4 h 1469"/>
                <a:gd name="T62" fmla="*/ 9 w 945"/>
                <a:gd name="T63" fmla="*/ 5 h 1469"/>
                <a:gd name="T64" fmla="*/ 6 w 945"/>
                <a:gd name="T65" fmla="*/ 6 h 1469"/>
                <a:gd name="T66" fmla="*/ 5 w 945"/>
                <a:gd name="T67" fmla="*/ 6 h 1469"/>
                <a:gd name="T68" fmla="*/ 5 w 945"/>
                <a:gd name="T69" fmla="*/ 6 h 1469"/>
                <a:gd name="T70" fmla="*/ 4 w 945"/>
                <a:gd name="T71" fmla="*/ 7 h 146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945" h="1469">
                  <a:moveTo>
                    <a:pt x="484" y="698"/>
                  </a:moveTo>
                  <a:cubicBezTo>
                    <a:pt x="439" y="720"/>
                    <a:pt x="394" y="726"/>
                    <a:pt x="346" y="738"/>
                  </a:cubicBezTo>
                  <a:cubicBezTo>
                    <a:pt x="305" y="735"/>
                    <a:pt x="264" y="736"/>
                    <a:pt x="224" y="730"/>
                  </a:cubicBezTo>
                  <a:cubicBezTo>
                    <a:pt x="207" y="728"/>
                    <a:pt x="191" y="719"/>
                    <a:pt x="175" y="714"/>
                  </a:cubicBezTo>
                  <a:cubicBezTo>
                    <a:pt x="167" y="711"/>
                    <a:pt x="151" y="706"/>
                    <a:pt x="151" y="706"/>
                  </a:cubicBezTo>
                  <a:cubicBezTo>
                    <a:pt x="148" y="703"/>
                    <a:pt x="97" y="652"/>
                    <a:pt x="86" y="641"/>
                  </a:cubicBezTo>
                  <a:cubicBezTo>
                    <a:pt x="72" y="627"/>
                    <a:pt x="68" y="605"/>
                    <a:pt x="54" y="592"/>
                  </a:cubicBezTo>
                  <a:cubicBezTo>
                    <a:pt x="48" y="587"/>
                    <a:pt x="43" y="581"/>
                    <a:pt x="37" y="576"/>
                  </a:cubicBezTo>
                  <a:cubicBezTo>
                    <a:pt x="30" y="546"/>
                    <a:pt x="20" y="517"/>
                    <a:pt x="13" y="487"/>
                  </a:cubicBezTo>
                  <a:cubicBezTo>
                    <a:pt x="5" y="394"/>
                    <a:pt x="0" y="401"/>
                    <a:pt x="13" y="308"/>
                  </a:cubicBezTo>
                  <a:cubicBezTo>
                    <a:pt x="16" y="290"/>
                    <a:pt x="30" y="267"/>
                    <a:pt x="37" y="252"/>
                  </a:cubicBezTo>
                  <a:cubicBezTo>
                    <a:pt x="64" y="191"/>
                    <a:pt x="90" y="136"/>
                    <a:pt x="127" y="81"/>
                  </a:cubicBezTo>
                  <a:cubicBezTo>
                    <a:pt x="149" y="49"/>
                    <a:pt x="178" y="27"/>
                    <a:pt x="216" y="16"/>
                  </a:cubicBezTo>
                  <a:cubicBezTo>
                    <a:pt x="237" y="10"/>
                    <a:pt x="281" y="0"/>
                    <a:pt x="281" y="0"/>
                  </a:cubicBezTo>
                  <a:cubicBezTo>
                    <a:pt x="308" y="3"/>
                    <a:pt x="335" y="3"/>
                    <a:pt x="362" y="8"/>
                  </a:cubicBezTo>
                  <a:cubicBezTo>
                    <a:pt x="403" y="16"/>
                    <a:pt x="443" y="41"/>
                    <a:pt x="484" y="49"/>
                  </a:cubicBezTo>
                  <a:cubicBezTo>
                    <a:pt x="549" y="62"/>
                    <a:pt x="623" y="67"/>
                    <a:pt x="686" y="89"/>
                  </a:cubicBezTo>
                  <a:cubicBezTo>
                    <a:pt x="723" y="102"/>
                    <a:pt x="750" y="115"/>
                    <a:pt x="784" y="130"/>
                  </a:cubicBezTo>
                  <a:cubicBezTo>
                    <a:pt x="800" y="137"/>
                    <a:pt x="833" y="146"/>
                    <a:pt x="833" y="146"/>
                  </a:cubicBezTo>
                  <a:cubicBezTo>
                    <a:pt x="852" y="159"/>
                    <a:pt x="859" y="161"/>
                    <a:pt x="873" y="179"/>
                  </a:cubicBezTo>
                  <a:cubicBezTo>
                    <a:pt x="885" y="195"/>
                    <a:pt x="906" y="227"/>
                    <a:pt x="906" y="227"/>
                  </a:cubicBezTo>
                  <a:cubicBezTo>
                    <a:pt x="917" y="262"/>
                    <a:pt x="930" y="333"/>
                    <a:pt x="930" y="333"/>
                  </a:cubicBezTo>
                  <a:cubicBezTo>
                    <a:pt x="927" y="396"/>
                    <a:pt x="945" y="500"/>
                    <a:pt x="889" y="552"/>
                  </a:cubicBezTo>
                  <a:cubicBezTo>
                    <a:pt x="873" y="600"/>
                    <a:pt x="894" y="554"/>
                    <a:pt x="857" y="592"/>
                  </a:cubicBezTo>
                  <a:cubicBezTo>
                    <a:pt x="850" y="599"/>
                    <a:pt x="848" y="610"/>
                    <a:pt x="841" y="617"/>
                  </a:cubicBezTo>
                  <a:cubicBezTo>
                    <a:pt x="802" y="651"/>
                    <a:pt x="744" y="672"/>
                    <a:pt x="695" y="682"/>
                  </a:cubicBezTo>
                  <a:cubicBezTo>
                    <a:pt x="644" y="707"/>
                    <a:pt x="594" y="708"/>
                    <a:pt x="540" y="722"/>
                  </a:cubicBezTo>
                  <a:cubicBezTo>
                    <a:pt x="524" y="726"/>
                    <a:pt x="508" y="733"/>
                    <a:pt x="492" y="738"/>
                  </a:cubicBezTo>
                  <a:cubicBezTo>
                    <a:pt x="484" y="741"/>
                    <a:pt x="467" y="747"/>
                    <a:pt x="467" y="747"/>
                  </a:cubicBezTo>
                  <a:cubicBezTo>
                    <a:pt x="456" y="763"/>
                    <a:pt x="446" y="779"/>
                    <a:pt x="435" y="795"/>
                  </a:cubicBezTo>
                  <a:cubicBezTo>
                    <a:pt x="426" y="808"/>
                    <a:pt x="421" y="862"/>
                    <a:pt x="419" y="868"/>
                  </a:cubicBezTo>
                  <a:cubicBezTo>
                    <a:pt x="412" y="891"/>
                    <a:pt x="399" y="906"/>
                    <a:pt x="386" y="925"/>
                  </a:cubicBezTo>
                  <a:cubicBezTo>
                    <a:pt x="367" y="1003"/>
                    <a:pt x="313" y="1106"/>
                    <a:pt x="273" y="1177"/>
                  </a:cubicBezTo>
                  <a:cubicBezTo>
                    <a:pt x="262" y="1196"/>
                    <a:pt x="250" y="1214"/>
                    <a:pt x="240" y="1233"/>
                  </a:cubicBezTo>
                  <a:cubicBezTo>
                    <a:pt x="228" y="1254"/>
                    <a:pt x="208" y="1298"/>
                    <a:pt x="208" y="1298"/>
                  </a:cubicBezTo>
                  <a:cubicBezTo>
                    <a:pt x="194" y="1354"/>
                    <a:pt x="159" y="1412"/>
                    <a:pt x="159" y="1469"/>
                  </a:cubicBezTo>
                </a:path>
              </a:pathLst>
            </a:custGeom>
            <a:noFill/>
            <a:ln w="38100" cmpd="sng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6618" name="Group 10"/>
          <p:cNvGrpSpPr>
            <a:grpSpLocks/>
          </p:cNvGrpSpPr>
          <p:nvPr/>
        </p:nvGrpSpPr>
        <p:grpSpPr bwMode="auto">
          <a:xfrm>
            <a:off x="5813425" y="2921000"/>
            <a:ext cx="1858963" cy="1724025"/>
            <a:chOff x="3738" y="1198"/>
            <a:chExt cx="1171" cy="1086"/>
          </a:xfrm>
        </p:grpSpPr>
        <p:sp>
          <p:nvSpPr>
            <p:cNvPr id="196619" name="Text Box 11"/>
            <p:cNvSpPr txBox="1">
              <a:spLocks noChangeArrowheads="1"/>
            </p:cNvSpPr>
            <p:nvPr/>
          </p:nvSpPr>
          <p:spPr bwMode="auto">
            <a:xfrm>
              <a:off x="3891" y="1761"/>
              <a:ext cx="1018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Heuristic Function</a:t>
              </a:r>
            </a:p>
          </p:txBody>
        </p:sp>
        <p:sp>
          <p:nvSpPr>
            <p:cNvPr id="12428" name="Freeform 12"/>
            <p:cNvSpPr>
              <a:spLocks/>
            </p:cNvSpPr>
            <p:nvPr/>
          </p:nvSpPr>
          <p:spPr bwMode="auto">
            <a:xfrm rot="-690979">
              <a:off x="3738" y="1198"/>
              <a:ext cx="579" cy="611"/>
            </a:xfrm>
            <a:custGeom>
              <a:avLst/>
              <a:gdLst>
                <a:gd name="T0" fmla="*/ 31 w 933"/>
                <a:gd name="T1" fmla="*/ 2 h 1630"/>
                <a:gd name="T2" fmla="*/ 24 w 933"/>
                <a:gd name="T3" fmla="*/ 2 h 1630"/>
                <a:gd name="T4" fmla="*/ 11 w 933"/>
                <a:gd name="T5" fmla="*/ 2 h 1630"/>
                <a:gd name="T6" fmla="*/ 6 w 933"/>
                <a:gd name="T7" fmla="*/ 2 h 1630"/>
                <a:gd name="T8" fmla="*/ 1 w 933"/>
                <a:gd name="T9" fmla="*/ 1 h 1630"/>
                <a:gd name="T10" fmla="*/ 4 w 933"/>
                <a:gd name="T11" fmla="*/ 0 h 1630"/>
                <a:gd name="T12" fmla="*/ 11 w 933"/>
                <a:gd name="T13" fmla="*/ 0 h 1630"/>
                <a:gd name="T14" fmla="*/ 15 w 933"/>
                <a:gd name="T15" fmla="*/ 0 h 1630"/>
                <a:gd name="T16" fmla="*/ 34 w 933"/>
                <a:gd name="T17" fmla="*/ 0 h 1630"/>
                <a:gd name="T18" fmla="*/ 41 w 933"/>
                <a:gd name="T19" fmla="*/ 0 h 1630"/>
                <a:gd name="T20" fmla="*/ 45 w 933"/>
                <a:gd name="T21" fmla="*/ 0 h 1630"/>
                <a:gd name="T22" fmla="*/ 46 w 933"/>
                <a:gd name="T23" fmla="*/ 0 h 1630"/>
                <a:gd name="T24" fmla="*/ 47 w 933"/>
                <a:gd name="T25" fmla="*/ 0 h 1630"/>
                <a:gd name="T26" fmla="*/ 50 w 933"/>
                <a:gd name="T27" fmla="*/ 0 h 1630"/>
                <a:gd name="T28" fmla="*/ 53 w 933"/>
                <a:gd name="T29" fmla="*/ 1 h 1630"/>
                <a:gd name="T30" fmla="*/ 53 w 933"/>
                <a:gd name="T31" fmla="*/ 1 h 1630"/>
                <a:gd name="T32" fmla="*/ 53 w 933"/>
                <a:gd name="T33" fmla="*/ 1 h 1630"/>
                <a:gd name="T34" fmla="*/ 42 w 933"/>
                <a:gd name="T35" fmla="*/ 2 h 1630"/>
                <a:gd name="T36" fmla="*/ 37 w 933"/>
                <a:gd name="T37" fmla="*/ 2 h 1630"/>
                <a:gd name="T38" fmla="*/ 34 w 933"/>
                <a:gd name="T39" fmla="*/ 2 h 1630"/>
                <a:gd name="T40" fmla="*/ 32 w 933"/>
                <a:gd name="T41" fmla="*/ 3 h 1630"/>
                <a:gd name="T42" fmla="*/ 32 w 933"/>
                <a:gd name="T43" fmla="*/ 3 h 1630"/>
                <a:gd name="T44" fmla="*/ 28 w 933"/>
                <a:gd name="T45" fmla="*/ 4 h 163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933" h="1630">
                  <a:moveTo>
                    <a:pt x="543" y="795"/>
                  </a:moveTo>
                  <a:cubicBezTo>
                    <a:pt x="503" y="808"/>
                    <a:pt x="462" y="814"/>
                    <a:pt x="422" y="827"/>
                  </a:cubicBezTo>
                  <a:cubicBezTo>
                    <a:pt x="321" y="822"/>
                    <a:pt x="275" y="830"/>
                    <a:pt x="195" y="803"/>
                  </a:cubicBezTo>
                  <a:cubicBezTo>
                    <a:pt x="149" y="760"/>
                    <a:pt x="139" y="705"/>
                    <a:pt x="105" y="657"/>
                  </a:cubicBezTo>
                  <a:cubicBezTo>
                    <a:pt x="90" y="597"/>
                    <a:pt x="53" y="552"/>
                    <a:pt x="32" y="495"/>
                  </a:cubicBezTo>
                  <a:cubicBezTo>
                    <a:pt x="16" y="399"/>
                    <a:pt x="0" y="297"/>
                    <a:pt x="57" y="211"/>
                  </a:cubicBezTo>
                  <a:cubicBezTo>
                    <a:pt x="74" y="157"/>
                    <a:pt x="134" y="67"/>
                    <a:pt x="187" y="48"/>
                  </a:cubicBezTo>
                  <a:cubicBezTo>
                    <a:pt x="211" y="24"/>
                    <a:pt x="231" y="18"/>
                    <a:pt x="260" y="0"/>
                  </a:cubicBezTo>
                  <a:cubicBezTo>
                    <a:pt x="371" y="9"/>
                    <a:pt x="484" y="29"/>
                    <a:pt x="592" y="57"/>
                  </a:cubicBezTo>
                  <a:cubicBezTo>
                    <a:pt x="635" y="68"/>
                    <a:pt x="679" y="78"/>
                    <a:pt x="722" y="89"/>
                  </a:cubicBezTo>
                  <a:cubicBezTo>
                    <a:pt x="744" y="94"/>
                    <a:pt x="787" y="105"/>
                    <a:pt x="787" y="105"/>
                  </a:cubicBezTo>
                  <a:cubicBezTo>
                    <a:pt x="795" y="110"/>
                    <a:pt x="804" y="115"/>
                    <a:pt x="811" y="121"/>
                  </a:cubicBezTo>
                  <a:cubicBezTo>
                    <a:pt x="817" y="126"/>
                    <a:pt x="821" y="133"/>
                    <a:pt x="827" y="138"/>
                  </a:cubicBezTo>
                  <a:cubicBezTo>
                    <a:pt x="843" y="150"/>
                    <a:pt x="876" y="170"/>
                    <a:pt x="876" y="170"/>
                  </a:cubicBezTo>
                  <a:cubicBezTo>
                    <a:pt x="903" y="208"/>
                    <a:pt x="910" y="231"/>
                    <a:pt x="925" y="276"/>
                  </a:cubicBezTo>
                  <a:cubicBezTo>
                    <a:pt x="928" y="284"/>
                    <a:pt x="933" y="300"/>
                    <a:pt x="933" y="300"/>
                  </a:cubicBezTo>
                  <a:cubicBezTo>
                    <a:pt x="930" y="354"/>
                    <a:pt x="931" y="408"/>
                    <a:pt x="925" y="462"/>
                  </a:cubicBezTo>
                  <a:cubicBezTo>
                    <a:pt x="915" y="550"/>
                    <a:pt x="811" y="654"/>
                    <a:pt x="730" y="681"/>
                  </a:cubicBezTo>
                  <a:cubicBezTo>
                    <a:pt x="697" y="714"/>
                    <a:pt x="672" y="746"/>
                    <a:pt x="641" y="779"/>
                  </a:cubicBezTo>
                  <a:cubicBezTo>
                    <a:pt x="629" y="815"/>
                    <a:pt x="609" y="833"/>
                    <a:pt x="584" y="860"/>
                  </a:cubicBezTo>
                  <a:cubicBezTo>
                    <a:pt x="579" y="876"/>
                    <a:pt x="573" y="892"/>
                    <a:pt x="568" y="908"/>
                  </a:cubicBezTo>
                  <a:cubicBezTo>
                    <a:pt x="565" y="916"/>
                    <a:pt x="560" y="933"/>
                    <a:pt x="560" y="933"/>
                  </a:cubicBezTo>
                  <a:cubicBezTo>
                    <a:pt x="533" y="1150"/>
                    <a:pt x="588" y="1427"/>
                    <a:pt x="487" y="1630"/>
                  </a:cubicBezTo>
                </a:path>
              </a:pathLst>
            </a:custGeom>
            <a:noFill/>
            <a:ln w="38100" cmpd="sng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6622" name="Text Box 14"/>
          <p:cNvSpPr txBox="1">
            <a:spLocks noChangeArrowheads="1"/>
          </p:cNvSpPr>
          <p:nvPr/>
        </p:nvSpPr>
        <p:spPr bwMode="auto">
          <a:xfrm>
            <a:off x="1073150" y="5419725"/>
            <a:ext cx="73152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f(</a:t>
            </a:r>
            <a:r>
              <a:rPr lang="en-US" altLang="zh-CN" b="1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 = estimated cost of the cheapest solution through </a:t>
            </a:r>
            <a:r>
              <a:rPr lang="en-US" altLang="zh-CN" b="1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</a:p>
        </p:txBody>
      </p:sp>
      <p:sp>
        <p:nvSpPr>
          <p:cNvPr id="196621" name="Text Box 13"/>
          <p:cNvSpPr txBox="1">
            <a:spLocks noChangeArrowheads="1"/>
          </p:cNvSpPr>
          <p:nvPr/>
        </p:nvSpPr>
        <p:spPr bwMode="auto">
          <a:xfrm>
            <a:off x="1066800" y="5395913"/>
            <a:ext cx="73152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g(</a:t>
            </a:r>
            <a:r>
              <a:rPr lang="en-US" altLang="zh-CN" b="1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 gives the path cost from the start node to node </a:t>
            </a:r>
            <a:r>
              <a:rPr lang="en-US" altLang="zh-CN" b="1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</a:p>
        </p:txBody>
      </p:sp>
      <p:sp>
        <p:nvSpPr>
          <p:cNvPr id="196623" name="Text Box 15"/>
          <p:cNvSpPr txBox="1">
            <a:spLocks noChangeArrowheads="1"/>
          </p:cNvSpPr>
          <p:nvPr/>
        </p:nvSpPr>
        <p:spPr bwMode="auto">
          <a:xfrm>
            <a:off x="1066800" y="5419725"/>
            <a:ext cx="7315200" cy="4000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h(</a:t>
            </a:r>
            <a:r>
              <a:rPr lang="en-US" altLang="zh-CN" sz="2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 is the estimated cost of the cheapest path from </a:t>
            </a:r>
            <a:r>
              <a:rPr lang="en-US" altLang="zh-CN" sz="2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to the goal</a:t>
            </a:r>
          </a:p>
        </p:txBody>
      </p:sp>
      <p:sp>
        <p:nvSpPr>
          <p:cNvPr id="12298" name="AutoShape 7"/>
          <p:cNvSpPr>
            <a:spLocks noChangeAspect="1" noChangeArrowheads="1" noTextEdit="1"/>
          </p:cNvSpPr>
          <p:nvPr/>
        </p:nvSpPr>
        <p:spPr bwMode="auto">
          <a:xfrm>
            <a:off x="3046413" y="1620838"/>
            <a:ext cx="3589337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40" name="直接连接符 39"/>
          <p:cNvCxnSpPr>
            <a:cxnSpLocks noChangeShapeType="1"/>
          </p:cNvCxnSpPr>
          <p:nvPr/>
        </p:nvCxnSpPr>
        <p:spPr bwMode="auto">
          <a:xfrm flipV="1">
            <a:off x="3201988" y="2044700"/>
            <a:ext cx="573087" cy="304800"/>
          </a:xfrm>
          <a:prstGeom prst="line">
            <a:avLst/>
          </a:prstGeom>
          <a:noFill/>
          <a:ln w="38100" algn="ctr">
            <a:solidFill>
              <a:srgbClr val="66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直接连接符 40"/>
          <p:cNvCxnSpPr>
            <a:cxnSpLocks noChangeShapeType="1"/>
          </p:cNvCxnSpPr>
          <p:nvPr/>
        </p:nvCxnSpPr>
        <p:spPr bwMode="auto">
          <a:xfrm>
            <a:off x="5046663" y="1943100"/>
            <a:ext cx="1666875" cy="390525"/>
          </a:xfrm>
          <a:prstGeom prst="line">
            <a:avLst/>
          </a:prstGeom>
          <a:noFill/>
          <a:ln w="38100" algn="ctr">
            <a:solidFill>
              <a:srgbClr val="FF66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流程图: 联系 41"/>
          <p:cNvSpPr/>
          <p:nvPr/>
        </p:nvSpPr>
        <p:spPr bwMode="auto">
          <a:xfrm>
            <a:off x="3107151" y="2288085"/>
            <a:ext cx="144016" cy="144000"/>
          </a:xfrm>
          <a:prstGeom prst="flowChartConnector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 sz="280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16163" y="2144713"/>
            <a:ext cx="833437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起点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975225" y="1423988"/>
            <a:ext cx="534988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n</a:t>
            </a:r>
            <a:endParaRPr lang="zh-CN" altLang="en-US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53250" y="2197100"/>
            <a:ext cx="835025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终点</a:t>
            </a:r>
          </a:p>
        </p:txBody>
      </p:sp>
      <p:sp>
        <p:nvSpPr>
          <p:cNvPr id="46" name="Text Box 3"/>
          <p:cNvSpPr txBox="1">
            <a:spLocks noChangeArrowheads="1"/>
          </p:cNvSpPr>
          <p:nvPr/>
        </p:nvSpPr>
        <p:spPr bwMode="auto">
          <a:xfrm>
            <a:off x="3898900" y="2894013"/>
            <a:ext cx="3813175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  <a:r>
              <a:rPr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sz="28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= </a:t>
            </a:r>
            <a:r>
              <a:rPr lang="en-US" altLang="zh-CN" sz="2800" b="1" i="1" dirty="0">
                <a:solidFill>
                  <a:srgbClr val="66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</a:t>
            </a:r>
            <a:r>
              <a:rPr lang="en-US" altLang="zh-CN" sz="2800" b="1" dirty="0">
                <a:solidFill>
                  <a:srgbClr val="66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sz="2800" b="1" i="1" dirty="0">
                <a:solidFill>
                  <a:srgbClr val="66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sz="2800" b="1" dirty="0">
                <a:solidFill>
                  <a:srgbClr val="66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zh-CN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sz="2800" b="1" i="1" dirty="0">
                <a:solidFill>
                  <a:srgbClr val="FF66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</a:t>
            </a:r>
            <a:r>
              <a:rPr lang="en-US" altLang="zh-CN" sz="2800" b="1" dirty="0">
                <a:solidFill>
                  <a:srgbClr val="FF66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sz="2800" b="1" i="1" dirty="0">
                <a:solidFill>
                  <a:srgbClr val="FF66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sz="2800" b="1" dirty="0">
                <a:solidFill>
                  <a:srgbClr val="FF66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</p:txBody>
      </p:sp>
      <p:sp>
        <p:nvSpPr>
          <p:cNvPr id="47" name="矩形 46"/>
          <p:cNvSpPr/>
          <p:nvPr/>
        </p:nvSpPr>
        <p:spPr>
          <a:xfrm>
            <a:off x="4835525" y="2895600"/>
            <a:ext cx="804863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 dirty="0">
                <a:solidFill>
                  <a:srgbClr val="66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</a:t>
            </a:r>
            <a:r>
              <a:rPr lang="en-US" altLang="zh-CN" sz="2800" b="1" dirty="0">
                <a:solidFill>
                  <a:srgbClr val="66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sz="2800" b="1" i="1" dirty="0">
                <a:solidFill>
                  <a:srgbClr val="66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sz="2800" b="1" dirty="0">
                <a:solidFill>
                  <a:srgbClr val="66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endParaRPr lang="zh-CN" altLang="en-US" sz="2800" dirty="0">
              <a:ea typeface="宋体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819775" y="2906713"/>
            <a:ext cx="827088" cy="522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 dirty="0">
                <a:solidFill>
                  <a:srgbClr val="FF66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</a:t>
            </a:r>
            <a:r>
              <a:rPr lang="en-US" altLang="zh-CN" sz="2800" b="1" dirty="0">
                <a:solidFill>
                  <a:srgbClr val="FF66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sz="2800" b="1" i="1" dirty="0">
                <a:solidFill>
                  <a:srgbClr val="FF66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sz="2800" b="1" dirty="0">
                <a:solidFill>
                  <a:srgbClr val="FF66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endParaRPr lang="zh-CN" altLang="en-US" sz="2800" dirty="0">
              <a:solidFill>
                <a:srgbClr val="FF66FF"/>
              </a:solidFill>
              <a:ea typeface="宋体" charset="-122"/>
            </a:endParaRPr>
          </a:p>
        </p:txBody>
      </p:sp>
      <p:sp>
        <p:nvSpPr>
          <p:cNvPr id="49" name="矩形 48"/>
          <p:cNvSpPr/>
          <p:nvPr/>
        </p:nvSpPr>
        <p:spPr>
          <a:xfrm rot="21305076">
            <a:off x="3771900" y="1609725"/>
            <a:ext cx="1216025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代价函数</a:t>
            </a:r>
          </a:p>
        </p:txBody>
      </p:sp>
      <p:sp>
        <p:nvSpPr>
          <p:cNvPr id="50" name="矩形 49"/>
          <p:cNvSpPr>
            <a:spLocks noChangeArrowheads="1"/>
          </p:cNvSpPr>
          <p:nvPr/>
        </p:nvSpPr>
        <p:spPr bwMode="auto">
          <a:xfrm rot="823207">
            <a:off x="5006975" y="2024063"/>
            <a:ext cx="1466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rgbClr val="FF66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启发式函数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365500" y="2101850"/>
            <a:ext cx="5334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b="1" i="1" dirty="0">
                <a:solidFill>
                  <a:srgbClr val="00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N</a:t>
            </a:r>
            <a:endParaRPr lang="zh-CN" altLang="en-US" sz="2000" b="1" i="1" dirty="0">
              <a:solidFill>
                <a:srgbClr val="00C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cxnSp>
        <p:nvCxnSpPr>
          <p:cNvPr id="52" name="直接连接符 51"/>
          <p:cNvCxnSpPr>
            <a:cxnSpLocks noChangeShapeType="1"/>
          </p:cNvCxnSpPr>
          <p:nvPr/>
        </p:nvCxnSpPr>
        <p:spPr bwMode="auto">
          <a:xfrm flipV="1">
            <a:off x="3702050" y="1933575"/>
            <a:ext cx="1320800" cy="120650"/>
          </a:xfrm>
          <a:prstGeom prst="line">
            <a:avLst/>
          </a:prstGeom>
          <a:noFill/>
          <a:ln w="38100" algn="ctr">
            <a:solidFill>
              <a:srgbClr val="66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流程图: 联系 52"/>
          <p:cNvSpPr/>
          <p:nvPr/>
        </p:nvSpPr>
        <p:spPr bwMode="auto">
          <a:xfrm>
            <a:off x="4969902" y="1870527"/>
            <a:ext cx="144016" cy="144000"/>
          </a:xfrm>
          <a:prstGeom prst="flowChartConnector">
            <a:avLst/>
          </a:prstGeom>
          <a:solidFill>
            <a:srgbClr val="FFFF00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 sz="2800">
              <a:solidFill>
                <a:schemeClr val="tx1"/>
              </a:solidFill>
              <a:ea typeface="宋体" pitchFamily="2" charset="-122"/>
            </a:endParaRPr>
          </a:p>
        </p:txBody>
      </p:sp>
      <p:grpSp>
        <p:nvGrpSpPr>
          <p:cNvPr id="12317" name="组合 170"/>
          <p:cNvGrpSpPr>
            <a:grpSpLocks/>
          </p:cNvGrpSpPr>
          <p:nvPr/>
        </p:nvGrpSpPr>
        <p:grpSpPr bwMode="auto">
          <a:xfrm>
            <a:off x="8331200" y="5629275"/>
            <a:ext cx="719138" cy="731838"/>
            <a:chOff x="6911719" y="5662611"/>
            <a:chExt cx="1598139" cy="630092"/>
          </a:xfrm>
        </p:grpSpPr>
        <p:sp>
          <p:nvSpPr>
            <p:cNvPr id="12412" name="Freeform 32"/>
            <p:cNvSpPr>
              <a:spLocks/>
            </p:cNvSpPr>
            <p:nvPr/>
          </p:nvSpPr>
          <p:spPr bwMode="auto">
            <a:xfrm>
              <a:off x="6948885" y="5662611"/>
              <a:ext cx="1529116" cy="601075"/>
            </a:xfrm>
            <a:custGeom>
              <a:avLst/>
              <a:gdLst>
                <a:gd name="T0" fmla="*/ 2147483647 w 576"/>
                <a:gd name="T1" fmla="*/ 2147483647 h 290"/>
                <a:gd name="T2" fmla="*/ 2147483647 w 576"/>
                <a:gd name="T3" fmla="*/ 2147483647 h 290"/>
                <a:gd name="T4" fmla="*/ 2147483647 w 576"/>
                <a:gd name="T5" fmla="*/ 2147483647 h 290"/>
                <a:gd name="T6" fmla="*/ 2147483647 w 576"/>
                <a:gd name="T7" fmla="*/ 2147483647 h 290"/>
                <a:gd name="T8" fmla="*/ 2147483647 w 576"/>
                <a:gd name="T9" fmla="*/ 2147483647 h 290"/>
                <a:gd name="T10" fmla="*/ 2147483647 w 576"/>
                <a:gd name="T11" fmla="*/ 2147483647 h 290"/>
                <a:gd name="T12" fmla="*/ 2147483647 w 576"/>
                <a:gd name="T13" fmla="*/ 2147483647 h 290"/>
                <a:gd name="T14" fmla="*/ 2147483647 w 576"/>
                <a:gd name="T15" fmla="*/ 2147483647 h 290"/>
                <a:gd name="T16" fmla="*/ 2147483647 w 576"/>
                <a:gd name="T17" fmla="*/ 2147483647 h 290"/>
                <a:gd name="T18" fmla="*/ 2147483647 w 576"/>
                <a:gd name="T19" fmla="*/ 2147483647 h 290"/>
                <a:gd name="T20" fmla="*/ 2147483647 w 576"/>
                <a:gd name="T21" fmla="*/ 2147483647 h 290"/>
                <a:gd name="T22" fmla="*/ 2147483647 w 576"/>
                <a:gd name="T23" fmla="*/ 2147483647 h 290"/>
                <a:gd name="T24" fmla="*/ 2147483647 w 576"/>
                <a:gd name="T25" fmla="*/ 2147483647 h 290"/>
                <a:gd name="T26" fmla="*/ 0 w 576"/>
                <a:gd name="T27" fmla="*/ 2147483647 h 290"/>
                <a:gd name="T28" fmla="*/ 0 w 576"/>
                <a:gd name="T29" fmla="*/ 2147483647 h 290"/>
                <a:gd name="T30" fmla="*/ 2147483647 w 576"/>
                <a:gd name="T31" fmla="*/ 2147483647 h 290"/>
                <a:gd name="T32" fmla="*/ 2147483647 w 576"/>
                <a:gd name="T33" fmla="*/ 2147483647 h 290"/>
                <a:gd name="T34" fmla="*/ 2147483647 w 576"/>
                <a:gd name="T35" fmla="*/ 2147483647 h 290"/>
                <a:gd name="T36" fmla="*/ 2147483647 w 576"/>
                <a:gd name="T37" fmla="*/ 2147483647 h 290"/>
                <a:gd name="T38" fmla="*/ 2147483647 w 576"/>
                <a:gd name="T39" fmla="*/ 2147483647 h 290"/>
                <a:gd name="T40" fmla="*/ 2147483647 w 576"/>
                <a:gd name="T41" fmla="*/ 2147483647 h 290"/>
                <a:gd name="T42" fmla="*/ 2147483647 w 576"/>
                <a:gd name="T43" fmla="*/ 2147483647 h 290"/>
                <a:gd name="T44" fmla="*/ 2147483647 w 576"/>
                <a:gd name="T45" fmla="*/ 2147483647 h 290"/>
                <a:gd name="T46" fmla="*/ 2147483647 w 576"/>
                <a:gd name="T47" fmla="*/ 2147483647 h 290"/>
                <a:gd name="T48" fmla="*/ 2147483647 w 576"/>
                <a:gd name="T49" fmla="*/ 2147483647 h 290"/>
                <a:gd name="T50" fmla="*/ 2147483647 w 576"/>
                <a:gd name="T51" fmla="*/ 2147483647 h 290"/>
                <a:gd name="T52" fmla="*/ 2147483647 w 576"/>
                <a:gd name="T53" fmla="*/ 2147483647 h 290"/>
                <a:gd name="T54" fmla="*/ 2147483647 w 576"/>
                <a:gd name="T55" fmla="*/ 2147483647 h 290"/>
                <a:gd name="T56" fmla="*/ 2147483647 w 576"/>
                <a:gd name="T57" fmla="*/ 2147483647 h 290"/>
                <a:gd name="T58" fmla="*/ 2147483647 w 576"/>
                <a:gd name="T59" fmla="*/ 2147483647 h 290"/>
                <a:gd name="T60" fmla="*/ 2147483647 w 576"/>
                <a:gd name="T61" fmla="*/ 0 h 290"/>
                <a:gd name="T62" fmla="*/ 2147483647 w 576"/>
                <a:gd name="T63" fmla="*/ 2147483647 h 29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576" h="290">
                  <a:moveTo>
                    <a:pt x="569" y="71"/>
                  </a:moveTo>
                  <a:lnTo>
                    <a:pt x="569" y="90"/>
                  </a:lnTo>
                  <a:lnTo>
                    <a:pt x="571" y="136"/>
                  </a:lnTo>
                  <a:lnTo>
                    <a:pt x="572" y="200"/>
                  </a:lnTo>
                  <a:lnTo>
                    <a:pt x="576" y="266"/>
                  </a:lnTo>
                  <a:lnTo>
                    <a:pt x="90" y="290"/>
                  </a:lnTo>
                  <a:lnTo>
                    <a:pt x="88" y="287"/>
                  </a:lnTo>
                  <a:lnTo>
                    <a:pt x="81" y="280"/>
                  </a:lnTo>
                  <a:lnTo>
                    <a:pt x="71" y="268"/>
                  </a:lnTo>
                  <a:lnTo>
                    <a:pt x="59" y="254"/>
                  </a:lnTo>
                  <a:lnTo>
                    <a:pt x="45" y="242"/>
                  </a:lnTo>
                  <a:lnTo>
                    <a:pt x="29" y="230"/>
                  </a:lnTo>
                  <a:lnTo>
                    <a:pt x="15" y="223"/>
                  </a:lnTo>
                  <a:lnTo>
                    <a:pt x="0" y="219"/>
                  </a:lnTo>
                  <a:lnTo>
                    <a:pt x="0" y="15"/>
                  </a:lnTo>
                  <a:lnTo>
                    <a:pt x="5" y="15"/>
                  </a:lnTo>
                  <a:lnTo>
                    <a:pt x="17" y="15"/>
                  </a:lnTo>
                  <a:lnTo>
                    <a:pt x="38" y="15"/>
                  </a:lnTo>
                  <a:lnTo>
                    <a:pt x="65" y="17"/>
                  </a:lnTo>
                  <a:lnTo>
                    <a:pt x="98" y="17"/>
                  </a:lnTo>
                  <a:lnTo>
                    <a:pt x="135" y="17"/>
                  </a:lnTo>
                  <a:lnTo>
                    <a:pt x="173" y="17"/>
                  </a:lnTo>
                  <a:lnTo>
                    <a:pt x="214" y="17"/>
                  </a:lnTo>
                  <a:lnTo>
                    <a:pt x="258" y="17"/>
                  </a:lnTo>
                  <a:lnTo>
                    <a:pt x="299" y="15"/>
                  </a:lnTo>
                  <a:lnTo>
                    <a:pt x="339" y="15"/>
                  </a:lnTo>
                  <a:lnTo>
                    <a:pt x="377" y="13"/>
                  </a:lnTo>
                  <a:lnTo>
                    <a:pt x="412" y="10"/>
                  </a:lnTo>
                  <a:lnTo>
                    <a:pt x="441" y="8"/>
                  </a:lnTo>
                  <a:lnTo>
                    <a:pt x="463" y="5"/>
                  </a:lnTo>
                  <a:lnTo>
                    <a:pt x="481" y="0"/>
                  </a:lnTo>
                  <a:lnTo>
                    <a:pt x="569" y="71"/>
                  </a:lnTo>
                  <a:close/>
                </a:path>
              </a:pathLst>
            </a:custGeom>
            <a:solidFill>
              <a:srgbClr val="FFF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13" name="Freeform 33"/>
            <p:cNvSpPr>
              <a:spLocks/>
            </p:cNvSpPr>
            <p:nvPr/>
          </p:nvSpPr>
          <p:spPr bwMode="auto">
            <a:xfrm>
              <a:off x="6924993" y="5689556"/>
              <a:ext cx="1534426" cy="574130"/>
            </a:xfrm>
            <a:custGeom>
              <a:avLst/>
              <a:gdLst>
                <a:gd name="T0" fmla="*/ 2147483647 w 578"/>
                <a:gd name="T1" fmla="*/ 2147483647 h 277"/>
                <a:gd name="T2" fmla="*/ 2147483647 w 578"/>
                <a:gd name="T3" fmla="*/ 2147483647 h 277"/>
                <a:gd name="T4" fmla="*/ 2147483647 w 578"/>
                <a:gd name="T5" fmla="*/ 2147483647 h 277"/>
                <a:gd name="T6" fmla="*/ 2147483647 w 578"/>
                <a:gd name="T7" fmla="*/ 2147483647 h 277"/>
                <a:gd name="T8" fmla="*/ 2147483647 w 578"/>
                <a:gd name="T9" fmla="*/ 2147483647 h 277"/>
                <a:gd name="T10" fmla="*/ 2147483647 w 578"/>
                <a:gd name="T11" fmla="*/ 2147483647 h 277"/>
                <a:gd name="T12" fmla="*/ 2147483647 w 578"/>
                <a:gd name="T13" fmla="*/ 2147483647 h 277"/>
                <a:gd name="T14" fmla="*/ 2147483647 w 578"/>
                <a:gd name="T15" fmla="*/ 2147483647 h 277"/>
                <a:gd name="T16" fmla="*/ 2147483647 w 578"/>
                <a:gd name="T17" fmla="*/ 2147483647 h 277"/>
                <a:gd name="T18" fmla="*/ 2147483647 w 578"/>
                <a:gd name="T19" fmla="*/ 2147483647 h 277"/>
                <a:gd name="T20" fmla="*/ 2147483647 w 578"/>
                <a:gd name="T21" fmla="*/ 2147483647 h 277"/>
                <a:gd name="T22" fmla="*/ 0 w 578"/>
                <a:gd name="T23" fmla="*/ 2147483647 h 277"/>
                <a:gd name="T24" fmla="*/ 2147483647 w 578"/>
                <a:gd name="T25" fmla="*/ 0 h 277"/>
                <a:gd name="T26" fmla="*/ 2147483647 w 578"/>
                <a:gd name="T27" fmla="*/ 2147483647 h 27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78" h="277">
                  <a:moveTo>
                    <a:pt x="578" y="58"/>
                  </a:moveTo>
                  <a:lnTo>
                    <a:pt x="83" y="83"/>
                  </a:lnTo>
                  <a:lnTo>
                    <a:pt x="99" y="277"/>
                  </a:lnTo>
                  <a:lnTo>
                    <a:pt x="97" y="274"/>
                  </a:lnTo>
                  <a:lnTo>
                    <a:pt x="88" y="267"/>
                  </a:lnTo>
                  <a:lnTo>
                    <a:pt x="78" y="255"/>
                  </a:lnTo>
                  <a:lnTo>
                    <a:pt x="66" y="241"/>
                  </a:lnTo>
                  <a:lnTo>
                    <a:pt x="50" y="229"/>
                  </a:lnTo>
                  <a:lnTo>
                    <a:pt x="36" y="217"/>
                  </a:lnTo>
                  <a:lnTo>
                    <a:pt x="21" y="210"/>
                  </a:lnTo>
                  <a:lnTo>
                    <a:pt x="9" y="206"/>
                  </a:lnTo>
                  <a:lnTo>
                    <a:pt x="0" y="11"/>
                  </a:lnTo>
                  <a:lnTo>
                    <a:pt x="481" y="0"/>
                  </a:lnTo>
                  <a:lnTo>
                    <a:pt x="578" y="58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14" name="Freeform 34"/>
            <p:cNvSpPr>
              <a:spLocks/>
            </p:cNvSpPr>
            <p:nvPr/>
          </p:nvSpPr>
          <p:spPr bwMode="auto">
            <a:xfrm>
              <a:off x="8132888" y="5981803"/>
              <a:ext cx="82296" cy="53889"/>
            </a:xfrm>
            <a:custGeom>
              <a:avLst/>
              <a:gdLst>
                <a:gd name="T0" fmla="*/ 2147483647 w 31"/>
                <a:gd name="T1" fmla="*/ 2147483647 h 26"/>
                <a:gd name="T2" fmla="*/ 2147483647 w 31"/>
                <a:gd name="T3" fmla="*/ 2147483647 h 26"/>
                <a:gd name="T4" fmla="*/ 2147483647 w 31"/>
                <a:gd name="T5" fmla="*/ 2147483647 h 26"/>
                <a:gd name="T6" fmla="*/ 2147483647 w 31"/>
                <a:gd name="T7" fmla="*/ 2147483647 h 26"/>
                <a:gd name="T8" fmla="*/ 0 w 31"/>
                <a:gd name="T9" fmla="*/ 2147483647 h 26"/>
                <a:gd name="T10" fmla="*/ 2147483647 w 31"/>
                <a:gd name="T11" fmla="*/ 2147483647 h 26"/>
                <a:gd name="T12" fmla="*/ 2147483647 w 31"/>
                <a:gd name="T13" fmla="*/ 2147483647 h 26"/>
                <a:gd name="T14" fmla="*/ 2147483647 w 31"/>
                <a:gd name="T15" fmla="*/ 2147483647 h 26"/>
                <a:gd name="T16" fmla="*/ 2147483647 w 31"/>
                <a:gd name="T17" fmla="*/ 0 h 26"/>
                <a:gd name="T18" fmla="*/ 2147483647 w 31"/>
                <a:gd name="T19" fmla="*/ 2147483647 h 26"/>
                <a:gd name="T20" fmla="*/ 2147483647 w 31"/>
                <a:gd name="T21" fmla="*/ 2147483647 h 26"/>
                <a:gd name="T22" fmla="*/ 2147483647 w 31"/>
                <a:gd name="T23" fmla="*/ 2147483647 h 26"/>
                <a:gd name="T24" fmla="*/ 2147483647 w 31"/>
                <a:gd name="T25" fmla="*/ 2147483647 h 26"/>
                <a:gd name="T26" fmla="*/ 2147483647 w 31"/>
                <a:gd name="T27" fmla="*/ 2147483647 h 26"/>
                <a:gd name="T28" fmla="*/ 2147483647 w 31"/>
                <a:gd name="T29" fmla="*/ 2147483647 h 26"/>
                <a:gd name="T30" fmla="*/ 2147483647 w 31"/>
                <a:gd name="T31" fmla="*/ 2147483647 h 26"/>
                <a:gd name="T32" fmla="*/ 2147483647 w 31"/>
                <a:gd name="T33" fmla="*/ 2147483647 h 2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1" h="26">
                  <a:moveTo>
                    <a:pt x="16" y="26"/>
                  </a:moveTo>
                  <a:lnTo>
                    <a:pt x="9" y="24"/>
                  </a:lnTo>
                  <a:lnTo>
                    <a:pt x="5" y="22"/>
                  </a:lnTo>
                  <a:lnTo>
                    <a:pt x="2" y="19"/>
                  </a:lnTo>
                  <a:lnTo>
                    <a:pt x="0" y="13"/>
                  </a:lnTo>
                  <a:lnTo>
                    <a:pt x="2" y="8"/>
                  </a:lnTo>
                  <a:lnTo>
                    <a:pt x="5" y="3"/>
                  </a:lnTo>
                  <a:lnTo>
                    <a:pt x="9" y="1"/>
                  </a:lnTo>
                  <a:lnTo>
                    <a:pt x="16" y="0"/>
                  </a:lnTo>
                  <a:lnTo>
                    <a:pt x="23" y="1"/>
                  </a:lnTo>
                  <a:lnTo>
                    <a:pt x="26" y="3"/>
                  </a:lnTo>
                  <a:lnTo>
                    <a:pt x="30" y="8"/>
                  </a:lnTo>
                  <a:lnTo>
                    <a:pt x="31" y="13"/>
                  </a:lnTo>
                  <a:lnTo>
                    <a:pt x="30" y="19"/>
                  </a:lnTo>
                  <a:lnTo>
                    <a:pt x="26" y="22"/>
                  </a:lnTo>
                  <a:lnTo>
                    <a:pt x="23" y="24"/>
                  </a:lnTo>
                  <a:lnTo>
                    <a:pt x="16" y="26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15" name="Freeform 35"/>
            <p:cNvSpPr>
              <a:spLocks/>
            </p:cNvSpPr>
            <p:nvPr/>
          </p:nvSpPr>
          <p:spPr bwMode="auto">
            <a:xfrm>
              <a:off x="7925821" y="6120672"/>
              <a:ext cx="79641" cy="53889"/>
            </a:xfrm>
            <a:custGeom>
              <a:avLst/>
              <a:gdLst>
                <a:gd name="T0" fmla="*/ 2147483647 w 30"/>
                <a:gd name="T1" fmla="*/ 2147483647 h 26"/>
                <a:gd name="T2" fmla="*/ 2147483647 w 30"/>
                <a:gd name="T3" fmla="*/ 2147483647 h 26"/>
                <a:gd name="T4" fmla="*/ 2147483647 w 30"/>
                <a:gd name="T5" fmla="*/ 2147483647 h 26"/>
                <a:gd name="T6" fmla="*/ 2147483647 w 30"/>
                <a:gd name="T7" fmla="*/ 2147483647 h 26"/>
                <a:gd name="T8" fmla="*/ 0 w 30"/>
                <a:gd name="T9" fmla="*/ 2147483647 h 26"/>
                <a:gd name="T10" fmla="*/ 2147483647 w 30"/>
                <a:gd name="T11" fmla="*/ 2147483647 h 26"/>
                <a:gd name="T12" fmla="*/ 2147483647 w 30"/>
                <a:gd name="T13" fmla="*/ 2147483647 h 26"/>
                <a:gd name="T14" fmla="*/ 2147483647 w 30"/>
                <a:gd name="T15" fmla="*/ 2147483647 h 26"/>
                <a:gd name="T16" fmla="*/ 2147483647 w 30"/>
                <a:gd name="T17" fmla="*/ 0 h 26"/>
                <a:gd name="T18" fmla="*/ 2147483647 w 30"/>
                <a:gd name="T19" fmla="*/ 2147483647 h 26"/>
                <a:gd name="T20" fmla="*/ 2147483647 w 30"/>
                <a:gd name="T21" fmla="*/ 2147483647 h 26"/>
                <a:gd name="T22" fmla="*/ 2147483647 w 30"/>
                <a:gd name="T23" fmla="*/ 2147483647 h 26"/>
                <a:gd name="T24" fmla="*/ 2147483647 w 30"/>
                <a:gd name="T25" fmla="*/ 2147483647 h 26"/>
                <a:gd name="T26" fmla="*/ 2147483647 w 30"/>
                <a:gd name="T27" fmla="*/ 2147483647 h 26"/>
                <a:gd name="T28" fmla="*/ 2147483647 w 30"/>
                <a:gd name="T29" fmla="*/ 2147483647 h 26"/>
                <a:gd name="T30" fmla="*/ 2147483647 w 30"/>
                <a:gd name="T31" fmla="*/ 2147483647 h 26"/>
                <a:gd name="T32" fmla="*/ 2147483647 w 30"/>
                <a:gd name="T33" fmla="*/ 2147483647 h 2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0" h="26">
                  <a:moveTo>
                    <a:pt x="16" y="26"/>
                  </a:moveTo>
                  <a:lnTo>
                    <a:pt x="9" y="24"/>
                  </a:lnTo>
                  <a:lnTo>
                    <a:pt x="5" y="23"/>
                  </a:lnTo>
                  <a:lnTo>
                    <a:pt x="2" y="19"/>
                  </a:lnTo>
                  <a:lnTo>
                    <a:pt x="0" y="14"/>
                  </a:lnTo>
                  <a:lnTo>
                    <a:pt x="2" y="9"/>
                  </a:lnTo>
                  <a:lnTo>
                    <a:pt x="5" y="4"/>
                  </a:lnTo>
                  <a:lnTo>
                    <a:pt x="9" y="2"/>
                  </a:lnTo>
                  <a:lnTo>
                    <a:pt x="16" y="0"/>
                  </a:lnTo>
                  <a:lnTo>
                    <a:pt x="21" y="2"/>
                  </a:lnTo>
                  <a:lnTo>
                    <a:pt x="26" y="4"/>
                  </a:lnTo>
                  <a:lnTo>
                    <a:pt x="28" y="9"/>
                  </a:lnTo>
                  <a:lnTo>
                    <a:pt x="30" y="14"/>
                  </a:lnTo>
                  <a:lnTo>
                    <a:pt x="28" y="19"/>
                  </a:lnTo>
                  <a:lnTo>
                    <a:pt x="26" y="23"/>
                  </a:lnTo>
                  <a:lnTo>
                    <a:pt x="21" y="24"/>
                  </a:lnTo>
                  <a:lnTo>
                    <a:pt x="16" y="26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16" name="Freeform 36"/>
            <p:cNvSpPr>
              <a:spLocks/>
            </p:cNvSpPr>
            <p:nvPr/>
          </p:nvSpPr>
          <p:spPr bwMode="auto">
            <a:xfrm>
              <a:off x="7647075" y="5973512"/>
              <a:ext cx="82296" cy="53889"/>
            </a:xfrm>
            <a:custGeom>
              <a:avLst/>
              <a:gdLst>
                <a:gd name="T0" fmla="*/ 2147483647 w 31"/>
                <a:gd name="T1" fmla="*/ 2147483647 h 26"/>
                <a:gd name="T2" fmla="*/ 2147483647 w 31"/>
                <a:gd name="T3" fmla="*/ 2147483647 h 26"/>
                <a:gd name="T4" fmla="*/ 2147483647 w 31"/>
                <a:gd name="T5" fmla="*/ 2147483647 h 26"/>
                <a:gd name="T6" fmla="*/ 2147483647 w 31"/>
                <a:gd name="T7" fmla="*/ 2147483647 h 26"/>
                <a:gd name="T8" fmla="*/ 0 w 31"/>
                <a:gd name="T9" fmla="*/ 2147483647 h 26"/>
                <a:gd name="T10" fmla="*/ 2147483647 w 31"/>
                <a:gd name="T11" fmla="*/ 2147483647 h 26"/>
                <a:gd name="T12" fmla="*/ 2147483647 w 31"/>
                <a:gd name="T13" fmla="*/ 2147483647 h 26"/>
                <a:gd name="T14" fmla="*/ 2147483647 w 31"/>
                <a:gd name="T15" fmla="*/ 2147483647 h 26"/>
                <a:gd name="T16" fmla="*/ 2147483647 w 31"/>
                <a:gd name="T17" fmla="*/ 0 h 26"/>
                <a:gd name="T18" fmla="*/ 2147483647 w 31"/>
                <a:gd name="T19" fmla="*/ 2147483647 h 26"/>
                <a:gd name="T20" fmla="*/ 2147483647 w 31"/>
                <a:gd name="T21" fmla="*/ 2147483647 h 26"/>
                <a:gd name="T22" fmla="*/ 2147483647 w 31"/>
                <a:gd name="T23" fmla="*/ 2147483647 h 26"/>
                <a:gd name="T24" fmla="*/ 2147483647 w 31"/>
                <a:gd name="T25" fmla="*/ 2147483647 h 26"/>
                <a:gd name="T26" fmla="*/ 2147483647 w 31"/>
                <a:gd name="T27" fmla="*/ 2147483647 h 26"/>
                <a:gd name="T28" fmla="*/ 2147483647 w 31"/>
                <a:gd name="T29" fmla="*/ 2147483647 h 26"/>
                <a:gd name="T30" fmla="*/ 2147483647 w 31"/>
                <a:gd name="T31" fmla="*/ 2147483647 h 26"/>
                <a:gd name="T32" fmla="*/ 2147483647 w 31"/>
                <a:gd name="T33" fmla="*/ 2147483647 h 2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1" h="26">
                  <a:moveTo>
                    <a:pt x="15" y="26"/>
                  </a:moveTo>
                  <a:lnTo>
                    <a:pt x="8" y="24"/>
                  </a:lnTo>
                  <a:lnTo>
                    <a:pt x="5" y="23"/>
                  </a:lnTo>
                  <a:lnTo>
                    <a:pt x="1" y="19"/>
                  </a:lnTo>
                  <a:lnTo>
                    <a:pt x="0" y="14"/>
                  </a:lnTo>
                  <a:lnTo>
                    <a:pt x="1" y="9"/>
                  </a:lnTo>
                  <a:lnTo>
                    <a:pt x="5" y="4"/>
                  </a:lnTo>
                  <a:lnTo>
                    <a:pt x="8" y="2"/>
                  </a:lnTo>
                  <a:lnTo>
                    <a:pt x="15" y="0"/>
                  </a:lnTo>
                  <a:lnTo>
                    <a:pt x="22" y="2"/>
                  </a:lnTo>
                  <a:lnTo>
                    <a:pt x="26" y="4"/>
                  </a:lnTo>
                  <a:lnTo>
                    <a:pt x="29" y="9"/>
                  </a:lnTo>
                  <a:lnTo>
                    <a:pt x="31" y="14"/>
                  </a:lnTo>
                  <a:lnTo>
                    <a:pt x="29" y="19"/>
                  </a:lnTo>
                  <a:lnTo>
                    <a:pt x="26" y="23"/>
                  </a:lnTo>
                  <a:lnTo>
                    <a:pt x="22" y="24"/>
                  </a:lnTo>
                  <a:lnTo>
                    <a:pt x="15" y="26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17" name="Freeform 37"/>
            <p:cNvSpPr>
              <a:spLocks/>
            </p:cNvSpPr>
            <p:nvPr/>
          </p:nvSpPr>
          <p:spPr bwMode="auto">
            <a:xfrm>
              <a:off x="7522304" y="6046056"/>
              <a:ext cx="87606" cy="53889"/>
            </a:xfrm>
            <a:custGeom>
              <a:avLst/>
              <a:gdLst>
                <a:gd name="T0" fmla="*/ 2147483647 w 33"/>
                <a:gd name="T1" fmla="*/ 2147483647 h 26"/>
                <a:gd name="T2" fmla="*/ 2147483647 w 33"/>
                <a:gd name="T3" fmla="*/ 2147483647 h 26"/>
                <a:gd name="T4" fmla="*/ 2147483647 w 33"/>
                <a:gd name="T5" fmla="*/ 2147483647 h 26"/>
                <a:gd name="T6" fmla="*/ 2147483647 w 33"/>
                <a:gd name="T7" fmla="*/ 2147483647 h 26"/>
                <a:gd name="T8" fmla="*/ 0 w 33"/>
                <a:gd name="T9" fmla="*/ 2147483647 h 26"/>
                <a:gd name="T10" fmla="*/ 2147483647 w 33"/>
                <a:gd name="T11" fmla="*/ 2147483647 h 26"/>
                <a:gd name="T12" fmla="*/ 2147483647 w 33"/>
                <a:gd name="T13" fmla="*/ 2147483647 h 26"/>
                <a:gd name="T14" fmla="*/ 2147483647 w 33"/>
                <a:gd name="T15" fmla="*/ 2147483647 h 26"/>
                <a:gd name="T16" fmla="*/ 2147483647 w 33"/>
                <a:gd name="T17" fmla="*/ 0 h 26"/>
                <a:gd name="T18" fmla="*/ 2147483647 w 33"/>
                <a:gd name="T19" fmla="*/ 2147483647 h 26"/>
                <a:gd name="T20" fmla="*/ 2147483647 w 33"/>
                <a:gd name="T21" fmla="*/ 2147483647 h 26"/>
                <a:gd name="T22" fmla="*/ 2147483647 w 33"/>
                <a:gd name="T23" fmla="*/ 2147483647 h 26"/>
                <a:gd name="T24" fmla="*/ 2147483647 w 33"/>
                <a:gd name="T25" fmla="*/ 2147483647 h 26"/>
                <a:gd name="T26" fmla="*/ 2147483647 w 33"/>
                <a:gd name="T27" fmla="*/ 2147483647 h 26"/>
                <a:gd name="T28" fmla="*/ 2147483647 w 33"/>
                <a:gd name="T29" fmla="*/ 2147483647 h 26"/>
                <a:gd name="T30" fmla="*/ 2147483647 w 33"/>
                <a:gd name="T31" fmla="*/ 2147483647 h 26"/>
                <a:gd name="T32" fmla="*/ 2147483647 w 33"/>
                <a:gd name="T33" fmla="*/ 2147483647 h 2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3" h="26">
                  <a:moveTo>
                    <a:pt x="16" y="26"/>
                  </a:moveTo>
                  <a:lnTo>
                    <a:pt x="9" y="24"/>
                  </a:lnTo>
                  <a:lnTo>
                    <a:pt x="5" y="22"/>
                  </a:lnTo>
                  <a:lnTo>
                    <a:pt x="2" y="19"/>
                  </a:lnTo>
                  <a:lnTo>
                    <a:pt x="0" y="14"/>
                  </a:lnTo>
                  <a:lnTo>
                    <a:pt x="2" y="8"/>
                  </a:lnTo>
                  <a:lnTo>
                    <a:pt x="5" y="3"/>
                  </a:lnTo>
                  <a:lnTo>
                    <a:pt x="9" y="1"/>
                  </a:lnTo>
                  <a:lnTo>
                    <a:pt x="16" y="0"/>
                  </a:lnTo>
                  <a:lnTo>
                    <a:pt x="22" y="1"/>
                  </a:lnTo>
                  <a:lnTo>
                    <a:pt x="28" y="3"/>
                  </a:lnTo>
                  <a:lnTo>
                    <a:pt x="31" y="8"/>
                  </a:lnTo>
                  <a:lnTo>
                    <a:pt x="33" y="14"/>
                  </a:lnTo>
                  <a:lnTo>
                    <a:pt x="31" y="19"/>
                  </a:lnTo>
                  <a:lnTo>
                    <a:pt x="28" y="22"/>
                  </a:lnTo>
                  <a:lnTo>
                    <a:pt x="22" y="24"/>
                  </a:lnTo>
                  <a:lnTo>
                    <a:pt x="16" y="26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18" name="Freeform 38"/>
            <p:cNvSpPr>
              <a:spLocks/>
            </p:cNvSpPr>
            <p:nvPr/>
          </p:nvSpPr>
          <p:spPr bwMode="auto">
            <a:xfrm>
              <a:off x="7301962" y="5938277"/>
              <a:ext cx="87606" cy="49744"/>
            </a:xfrm>
            <a:custGeom>
              <a:avLst/>
              <a:gdLst>
                <a:gd name="T0" fmla="*/ 2147483647 w 33"/>
                <a:gd name="T1" fmla="*/ 2147483647 h 24"/>
                <a:gd name="T2" fmla="*/ 2147483647 w 33"/>
                <a:gd name="T3" fmla="*/ 2147483647 h 24"/>
                <a:gd name="T4" fmla="*/ 2147483647 w 33"/>
                <a:gd name="T5" fmla="*/ 2147483647 h 24"/>
                <a:gd name="T6" fmla="*/ 2147483647 w 33"/>
                <a:gd name="T7" fmla="*/ 2147483647 h 24"/>
                <a:gd name="T8" fmla="*/ 0 w 33"/>
                <a:gd name="T9" fmla="*/ 2147483647 h 24"/>
                <a:gd name="T10" fmla="*/ 2147483647 w 33"/>
                <a:gd name="T11" fmla="*/ 2147483647 h 24"/>
                <a:gd name="T12" fmla="*/ 2147483647 w 33"/>
                <a:gd name="T13" fmla="*/ 2147483647 h 24"/>
                <a:gd name="T14" fmla="*/ 2147483647 w 33"/>
                <a:gd name="T15" fmla="*/ 2147483647 h 24"/>
                <a:gd name="T16" fmla="*/ 2147483647 w 33"/>
                <a:gd name="T17" fmla="*/ 0 h 24"/>
                <a:gd name="T18" fmla="*/ 2147483647 w 33"/>
                <a:gd name="T19" fmla="*/ 2147483647 h 24"/>
                <a:gd name="T20" fmla="*/ 2147483647 w 33"/>
                <a:gd name="T21" fmla="*/ 2147483647 h 24"/>
                <a:gd name="T22" fmla="*/ 2147483647 w 33"/>
                <a:gd name="T23" fmla="*/ 2147483647 h 24"/>
                <a:gd name="T24" fmla="*/ 2147483647 w 33"/>
                <a:gd name="T25" fmla="*/ 2147483647 h 24"/>
                <a:gd name="T26" fmla="*/ 2147483647 w 33"/>
                <a:gd name="T27" fmla="*/ 2147483647 h 24"/>
                <a:gd name="T28" fmla="*/ 2147483647 w 33"/>
                <a:gd name="T29" fmla="*/ 2147483647 h 24"/>
                <a:gd name="T30" fmla="*/ 2147483647 w 33"/>
                <a:gd name="T31" fmla="*/ 2147483647 h 24"/>
                <a:gd name="T32" fmla="*/ 2147483647 w 33"/>
                <a:gd name="T33" fmla="*/ 2147483647 h 2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3" h="24">
                  <a:moveTo>
                    <a:pt x="17" y="24"/>
                  </a:moveTo>
                  <a:lnTo>
                    <a:pt x="10" y="22"/>
                  </a:lnTo>
                  <a:lnTo>
                    <a:pt x="5" y="21"/>
                  </a:lnTo>
                  <a:lnTo>
                    <a:pt x="2" y="17"/>
                  </a:lnTo>
                  <a:lnTo>
                    <a:pt x="0" y="12"/>
                  </a:lnTo>
                  <a:lnTo>
                    <a:pt x="2" y="7"/>
                  </a:lnTo>
                  <a:lnTo>
                    <a:pt x="5" y="3"/>
                  </a:lnTo>
                  <a:lnTo>
                    <a:pt x="10" y="2"/>
                  </a:lnTo>
                  <a:lnTo>
                    <a:pt x="17" y="0"/>
                  </a:lnTo>
                  <a:lnTo>
                    <a:pt x="24" y="2"/>
                  </a:lnTo>
                  <a:lnTo>
                    <a:pt x="28" y="3"/>
                  </a:lnTo>
                  <a:lnTo>
                    <a:pt x="31" y="7"/>
                  </a:lnTo>
                  <a:lnTo>
                    <a:pt x="33" y="12"/>
                  </a:lnTo>
                  <a:lnTo>
                    <a:pt x="31" y="17"/>
                  </a:lnTo>
                  <a:lnTo>
                    <a:pt x="28" y="21"/>
                  </a:lnTo>
                  <a:lnTo>
                    <a:pt x="24" y="22"/>
                  </a:lnTo>
                  <a:lnTo>
                    <a:pt x="17" y="24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19" name="Freeform 39"/>
            <p:cNvSpPr>
              <a:spLocks/>
            </p:cNvSpPr>
            <p:nvPr/>
          </p:nvSpPr>
          <p:spPr bwMode="auto">
            <a:xfrm>
              <a:off x="7246213" y="6139326"/>
              <a:ext cx="82296" cy="53889"/>
            </a:xfrm>
            <a:custGeom>
              <a:avLst/>
              <a:gdLst>
                <a:gd name="T0" fmla="*/ 2147483647 w 31"/>
                <a:gd name="T1" fmla="*/ 2147483647 h 26"/>
                <a:gd name="T2" fmla="*/ 2147483647 w 31"/>
                <a:gd name="T3" fmla="*/ 2147483647 h 26"/>
                <a:gd name="T4" fmla="*/ 2147483647 w 31"/>
                <a:gd name="T5" fmla="*/ 2147483647 h 26"/>
                <a:gd name="T6" fmla="*/ 2147483647 w 31"/>
                <a:gd name="T7" fmla="*/ 2147483647 h 26"/>
                <a:gd name="T8" fmla="*/ 0 w 31"/>
                <a:gd name="T9" fmla="*/ 2147483647 h 26"/>
                <a:gd name="T10" fmla="*/ 2147483647 w 31"/>
                <a:gd name="T11" fmla="*/ 2147483647 h 26"/>
                <a:gd name="T12" fmla="*/ 2147483647 w 31"/>
                <a:gd name="T13" fmla="*/ 2147483647 h 26"/>
                <a:gd name="T14" fmla="*/ 2147483647 w 31"/>
                <a:gd name="T15" fmla="*/ 2147483647 h 26"/>
                <a:gd name="T16" fmla="*/ 2147483647 w 31"/>
                <a:gd name="T17" fmla="*/ 0 h 26"/>
                <a:gd name="T18" fmla="*/ 2147483647 w 31"/>
                <a:gd name="T19" fmla="*/ 2147483647 h 26"/>
                <a:gd name="T20" fmla="*/ 2147483647 w 31"/>
                <a:gd name="T21" fmla="*/ 2147483647 h 26"/>
                <a:gd name="T22" fmla="*/ 2147483647 w 31"/>
                <a:gd name="T23" fmla="*/ 2147483647 h 26"/>
                <a:gd name="T24" fmla="*/ 2147483647 w 31"/>
                <a:gd name="T25" fmla="*/ 2147483647 h 26"/>
                <a:gd name="T26" fmla="*/ 2147483647 w 31"/>
                <a:gd name="T27" fmla="*/ 2147483647 h 26"/>
                <a:gd name="T28" fmla="*/ 2147483647 w 31"/>
                <a:gd name="T29" fmla="*/ 2147483647 h 26"/>
                <a:gd name="T30" fmla="*/ 2147483647 w 31"/>
                <a:gd name="T31" fmla="*/ 2147483647 h 26"/>
                <a:gd name="T32" fmla="*/ 2147483647 w 31"/>
                <a:gd name="T33" fmla="*/ 2147483647 h 2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1" h="26">
                  <a:moveTo>
                    <a:pt x="16" y="26"/>
                  </a:moveTo>
                  <a:lnTo>
                    <a:pt x="9" y="24"/>
                  </a:lnTo>
                  <a:lnTo>
                    <a:pt x="5" y="22"/>
                  </a:lnTo>
                  <a:lnTo>
                    <a:pt x="2" y="19"/>
                  </a:lnTo>
                  <a:lnTo>
                    <a:pt x="0" y="14"/>
                  </a:lnTo>
                  <a:lnTo>
                    <a:pt x="2" y="8"/>
                  </a:lnTo>
                  <a:lnTo>
                    <a:pt x="5" y="3"/>
                  </a:lnTo>
                  <a:lnTo>
                    <a:pt x="9" y="1"/>
                  </a:lnTo>
                  <a:lnTo>
                    <a:pt x="16" y="0"/>
                  </a:lnTo>
                  <a:lnTo>
                    <a:pt x="23" y="1"/>
                  </a:lnTo>
                  <a:lnTo>
                    <a:pt x="26" y="3"/>
                  </a:lnTo>
                  <a:lnTo>
                    <a:pt x="30" y="8"/>
                  </a:lnTo>
                  <a:lnTo>
                    <a:pt x="31" y="14"/>
                  </a:lnTo>
                  <a:lnTo>
                    <a:pt x="30" y="19"/>
                  </a:lnTo>
                  <a:lnTo>
                    <a:pt x="26" y="22"/>
                  </a:lnTo>
                  <a:lnTo>
                    <a:pt x="23" y="24"/>
                  </a:lnTo>
                  <a:lnTo>
                    <a:pt x="16" y="26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20" name="Freeform 40"/>
            <p:cNvSpPr>
              <a:spLocks/>
            </p:cNvSpPr>
            <p:nvPr/>
          </p:nvSpPr>
          <p:spPr bwMode="auto">
            <a:xfrm>
              <a:off x="7862107" y="5898896"/>
              <a:ext cx="87606" cy="53889"/>
            </a:xfrm>
            <a:custGeom>
              <a:avLst/>
              <a:gdLst>
                <a:gd name="T0" fmla="*/ 2147483647 w 33"/>
                <a:gd name="T1" fmla="*/ 2147483647 h 26"/>
                <a:gd name="T2" fmla="*/ 2147483647 w 33"/>
                <a:gd name="T3" fmla="*/ 2147483647 h 26"/>
                <a:gd name="T4" fmla="*/ 2147483647 w 33"/>
                <a:gd name="T5" fmla="*/ 2147483647 h 26"/>
                <a:gd name="T6" fmla="*/ 2147483647 w 33"/>
                <a:gd name="T7" fmla="*/ 2147483647 h 26"/>
                <a:gd name="T8" fmla="*/ 0 w 33"/>
                <a:gd name="T9" fmla="*/ 2147483647 h 26"/>
                <a:gd name="T10" fmla="*/ 2147483647 w 33"/>
                <a:gd name="T11" fmla="*/ 2147483647 h 26"/>
                <a:gd name="T12" fmla="*/ 2147483647 w 33"/>
                <a:gd name="T13" fmla="*/ 2147483647 h 26"/>
                <a:gd name="T14" fmla="*/ 2147483647 w 33"/>
                <a:gd name="T15" fmla="*/ 2147483647 h 26"/>
                <a:gd name="T16" fmla="*/ 2147483647 w 33"/>
                <a:gd name="T17" fmla="*/ 0 h 26"/>
                <a:gd name="T18" fmla="*/ 2147483647 w 33"/>
                <a:gd name="T19" fmla="*/ 2147483647 h 26"/>
                <a:gd name="T20" fmla="*/ 2147483647 w 33"/>
                <a:gd name="T21" fmla="*/ 2147483647 h 26"/>
                <a:gd name="T22" fmla="*/ 2147483647 w 33"/>
                <a:gd name="T23" fmla="*/ 2147483647 h 26"/>
                <a:gd name="T24" fmla="*/ 2147483647 w 33"/>
                <a:gd name="T25" fmla="*/ 2147483647 h 26"/>
                <a:gd name="T26" fmla="*/ 2147483647 w 33"/>
                <a:gd name="T27" fmla="*/ 2147483647 h 26"/>
                <a:gd name="T28" fmla="*/ 2147483647 w 33"/>
                <a:gd name="T29" fmla="*/ 2147483647 h 26"/>
                <a:gd name="T30" fmla="*/ 2147483647 w 33"/>
                <a:gd name="T31" fmla="*/ 2147483647 h 26"/>
                <a:gd name="T32" fmla="*/ 2147483647 w 33"/>
                <a:gd name="T33" fmla="*/ 2147483647 h 2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3" h="26">
                  <a:moveTo>
                    <a:pt x="17" y="26"/>
                  </a:moveTo>
                  <a:lnTo>
                    <a:pt x="10" y="24"/>
                  </a:lnTo>
                  <a:lnTo>
                    <a:pt x="5" y="22"/>
                  </a:lnTo>
                  <a:lnTo>
                    <a:pt x="2" y="19"/>
                  </a:lnTo>
                  <a:lnTo>
                    <a:pt x="0" y="14"/>
                  </a:lnTo>
                  <a:lnTo>
                    <a:pt x="2" y="8"/>
                  </a:lnTo>
                  <a:lnTo>
                    <a:pt x="5" y="3"/>
                  </a:lnTo>
                  <a:lnTo>
                    <a:pt x="10" y="2"/>
                  </a:lnTo>
                  <a:lnTo>
                    <a:pt x="17" y="0"/>
                  </a:lnTo>
                  <a:lnTo>
                    <a:pt x="24" y="2"/>
                  </a:lnTo>
                  <a:lnTo>
                    <a:pt x="28" y="3"/>
                  </a:lnTo>
                  <a:lnTo>
                    <a:pt x="31" y="8"/>
                  </a:lnTo>
                  <a:lnTo>
                    <a:pt x="33" y="14"/>
                  </a:lnTo>
                  <a:lnTo>
                    <a:pt x="31" y="19"/>
                  </a:lnTo>
                  <a:lnTo>
                    <a:pt x="28" y="22"/>
                  </a:lnTo>
                  <a:lnTo>
                    <a:pt x="24" y="24"/>
                  </a:lnTo>
                  <a:lnTo>
                    <a:pt x="17" y="26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21" name="Freeform 41"/>
            <p:cNvSpPr>
              <a:spLocks/>
            </p:cNvSpPr>
            <p:nvPr/>
          </p:nvSpPr>
          <p:spPr bwMode="auto">
            <a:xfrm>
              <a:off x="8451454" y="5826352"/>
              <a:ext cx="58404" cy="358572"/>
            </a:xfrm>
            <a:custGeom>
              <a:avLst/>
              <a:gdLst>
                <a:gd name="T0" fmla="*/ 2147483647 w 22"/>
                <a:gd name="T1" fmla="*/ 0 h 173"/>
                <a:gd name="T2" fmla="*/ 2147483647 w 22"/>
                <a:gd name="T3" fmla="*/ 2147483647 h 173"/>
                <a:gd name="T4" fmla="*/ 2147483647 w 22"/>
                <a:gd name="T5" fmla="*/ 2147483647 h 173"/>
                <a:gd name="T6" fmla="*/ 2147483647 w 22"/>
                <a:gd name="T7" fmla="*/ 2147483647 h 173"/>
                <a:gd name="T8" fmla="*/ 2147483647 w 22"/>
                <a:gd name="T9" fmla="*/ 2147483647 h 173"/>
                <a:gd name="T10" fmla="*/ 2147483647 w 22"/>
                <a:gd name="T11" fmla="*/ 2147483647 h 173"/>
                <a:gd name="T12" fmla="*/ 2147483647 w 22"/>
                <a:gd name="T13" fmla="*/ 2147483647 h 173"/>
                <a:gd name="T14" fmla="*/ 0 w 22"/>
                <a:gd name="T15" fmla="*/ 2147483647 h 173"/>
                <a:gd name="T16" fmla="*/ 2147483647 w 22"/>
                <a:gd name="T17" fmla="*/ 0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" h="173">
                  <a:moveTo>
                    <a:pt x="22" y="0"/>
                  </a:moveTo>
                  <a:lnTo>
                    <a:pt x="19" y="21"/>
                  </a:lnTo>
                  <a:lnTo>
                    <a:pt x="15" y="68"/>
                  </a:lnTo>
                  <a:lnTo>
                    <a:pt x="13" y="125"/>
                  </a:lnTo>
                  <a:lnTo>
                    <a:pt x="19" y="173"/>
                  </a:lnTo>
                  <a:lnTo>
                    <a:pt x="12" y="154"/>
                  </a:lnTo>
                  <a:lnTo>
                    <a:pt x="1" y="109"/>
                  </a:lnTo>
                  <a:lnTo>
                    <a:pt x="0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22" name="Freeform 42"/>
            <p:cNvSpPr>
              <a:spLocks/>
            </p:cNvSpPr>
            <p:nvPr/>
          </p:nvSpPr>
          <p:spPr bwMode="auto">
            <a:xfrm>
              <a:off x="7177191" y="5797335"/>
              <a:ext cx="1250371" cy="53889"/>
            </a:xfrm>
            <a:custGeom>
              <a:avLst/>
              <a:gdLst>
                <a:gd name="T0" fmla="*/ 2147483647 w 471"/>
                <a:gd name="T1" fmla="*/ 0 h 26"/>
                <a:gd name="T2" fmla="*/ 2147483647 w 471"/>
                <a:gd name="T3" fmla="*/ 0 h 26"/>
                <a:gd name="T4" fmla="*/ 2147483647 w 471"/>
                <a:gd name="T5" fmla="*/ 2147483647 h 26"/>
                <a:gd name="T6" fmla="*/ 2147483647 w 471"/>
                <a:gd name="T7" fmla="*/ 2147483647 h 26"/>
                <a:gd name="T8" fmla="*/ 2147483647 w 471"/>
                <a:gd name="T9" fmla="*/ 2147483647 h 26"/>
                <a:gd name="T10" fmla="*/ 2147483647 w 471"/>
                <a:gd name="T11" fmla="*/ 2147483647 h 26"/>
                <a:gd name="T12" fmla="*/ 2147483647 w 471"/>
                <a:gd name="T13" fmla="*/ 2147483647 h 26"/>
                <a:gd name="T14" fmla="*/ 2147483647 w 471"/>
                <a:gd name="T15" fmla="*/ 2147483647 h 26"/>
                <a:gd name="T16" fmla="*/ 2147483647 w 471"/>
                <a:gd name="T17" fmla="*/ 2147483647 h 26"/>
                <a:gd name="T18" fmla="*/ 2147483647 w 471"/>
                <a:gd name="T19" fmla="*/ 2147483647 h 26"/>
                <a:gd name="T20" fmla="*/ 2147483647 w 471"/>
                <a:gd name="T21" fmla="*/ 2147483647 h 26"/>
                <a:gd name="T22" fmla="*/ 2147483647 w 471"/>
                <a:gd name="T23" fmla="*/ 2147483647 h 26"/>
                <a:gd name="T24" fmla="*/ 2147483647 w 471"/>
                <a:gd name="T25" fmla="*/ 2147483647 h 26"/>
                <a:gd name="T26" fmla="*/ 2147483647 w 471"/>
                <a:gd name="T27" fmla="*/ 2147483647 h 26"/>
                <a:gd name="T28" fmla="*/ 2147483647 w 471"/>
                <a:gd name="T29" fmla="*/ 2147483647 h 26"/>
                <a:gd name="T30" fmla="*/ 2147483647 w 471"/>
                <a:gd name="T31" fmla="*/ 2147483647 h 26"/>
                <a:gd name="T32" fmla="*/ 0 w 471"/>
                <a:gd name="T33" fmla="*/ 2147483647 h 26"/>
                <a:gd name="T34" fmla="*/ 2147483647 w 471"/>
                <a:gd name="T35" fmla="*/ 2147483647 h 26"/>
                <a:gd name="T36" fmla="*/ 2147483647 w 471"/>
                <a:gd name="T37" fmla="*/ 2147483647 h 26"/>
                <a:gd name="T38" fmla="*/ 2147483647 w 471"/>
                <a:gd name="T39" fmla="*/ 2147483647 h 26"/>
                <a:gd name="T40" fmla="*/ 2147483647 w 471"/>
                <a:gd name="T41" fmla="*/ 2147483647 h 26"/>
                <a:gd name="T42" fmla="*/ 2147483647 w 471"/>
                <a:gd name="T43" fmla="*/ 2147483647 h 26"/>
                <a:gd name="T44" fmla="*/ 2147483647 w 471"/>
                <a:gd name="T45" fmla="*/ 2147483647 h 26"/>
                <a:gd name="T46" fmla="*/ 2147483647 w 471"/>
                <a:gd name="T47" fmla="*/ 2147483647 h 26"/>
                <a:gd name="T48" fmla="*/ 2147483647 w 471"/>
                <a:gd name="T49" fmla="*/ 2147483647 h 26"/>
                <a:gd name="T50" fmla="*/ 2147483647 w 471"/>
                <a:gd name="T51" fmla="*/ 2147483647 h 26"/>
                <a:gd name="T52" fmla="*/ 2147483647 w 471"/>
                <a:gd name="T53" fmla="*/ 2147483647 h 26"/>
                <a:gd name="T54" fmla="*/ 2147483647 w 471"/>
                <a:gd name="T55" fmla="*/ 2147483647 h 26"/>
                <a:gd name="T56" fmla="*/ 2147483647 w 471"/>
                <a:gd name="T57" fmla="*/ 2147483647 h 26"/>
                <a:gd name="T58" fmla="*/ 2147483647 w 471"/>
                <a:gd name="T59" fmla="*/ 2147483647 h 26"/>
                <a:gd name="T60" fmla="*/ 2147483647 w 471"/>
                <a:gd name="T61" fmla="*/ 2147483647 h 26"/>
                <a:gd name="T62" fmla="*/ 2147483647 w 471"/>
                <a:gd name="T63" fmla="*/ 2147483647 h 26"/>
                <a:gd name="T64" fmla="*/ 2147483647 w 471"/>
                <a:gd name="T65" fmla="*/ 0 h 2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71" h="26">
                  <a:moveTo>
                    <a:pt x="471" y="0"/>
                  </a:moveTo>
                  <a:lnTo>
                    <a:pt x="467" y="0"/>
                  </a:lnTo>
                  <a:lnTo>
                    <a:pt x="460" y="2"/>
                  </a:lnTo>
                  <a:lnTo>
                    <a:pt x="447" y="6"/>
                  </a:lnTo>
                  <a:lnTo>
                    <a:pt x="429" y="7"/>
                  </a:lnTo>
                  <a:lnTo>
                    <a:pt x="409" y="11"/>
                  </a:lnTo>
                  <a:lnTo>
                    <a:pt x="383" y="14"/>
                  </a:lnTo>
                  <a:lnTo>
                    <a:pt x="353" y="18"/>
                  </a:lnTo>
                  <a:lnTo>
                    <a:pt x="322" y="21"/>
                  </a:lnTo>
                  <a:lnTo>
                    <a:pt x="286" y="25"/>
                  </a:lnTo>
                  <a:lnTo>
                    <a:pt x="249" y="26"/>
                  </a:lnTo>
                  <a:lnTo>
                    <a:pt x="211" y="26"/>
                  </a:lnTo>
                  <a:lnTo>
                    <a:pt x="170" y="26"/>
                  </a:lnTo>
                  <a:lnTo>
                    <a:pt x="128" y="25"/>
                  </a:lnTo>
                  <a:lnTo>
                    <a:pt x="87" y="21"/>
                  </a:lnTo>
                  <a:lnTo>
                    <a:pt x="43" y="16"/>
                  </a:lnTo>
                  <a:lnTo>
                    <a:pt x="0" y="9"/>
                  </a:lnTo>
                  <a:lnTo>
                    <a:pt x="4" y="9"/>
                  </a:lnTo>
                  <a:lnTo>
                    <a:pt x="12" y="9"/>
                  </a:lnTo>
                  <a:lnTo>
                    <a:pt x="26" y="11"/>
                  </a:lnTo>
                  <a:lnTo>
                    <a:pt x="45" y="11"/>
                  </a:lnTo>
                  <a:lnTo>
                    <a:pt x="69" y="12"/>
                  </a:lnTo>
                  <a:lnTo>
                    <a:pt x="95" y="12"/>
                  </a:lnTo>
                  <a:lnTo>
                    <a:pt x="127" y="14"/>
                  </a:lnTo>
                  <a:lnTo>
                    <a:pt x="159" y="14"/>
                  </a:lnTo>
                  <a:lnTo>
                    <a:pt x="196" y="14"/>
                  </a:lnTo>
                  <a:lnTo>
                    <a:pt x="234" y="14"/>
                  </a:lnTo>
                  <a:lnTo>
                    <a:pt x="272" y="14"/>
                  </a:lnTo>
                  <a:lnTo>
                    <a:pt x="312" y="12"/>
                  </a:lnTo>
                  <a:lnTo>
                    <a:pt x="351" y="11"/>
                  </a:lnTo>
                  <a:lnTo>
                    <a:pt x="393" y="9"/>
                  </a:lnTo>
                  <a:lnTo>
                    <a:pt x="433" y="6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23" name="Freeform 43"/>
            <p:cNvSpPr>
              <a:spLocks/>
            </p:cNvSpPr>
            <p:nvPr/>
          </p:nvSpPr>
          <p:spPr bwMode="auto">
            <a:xfrm>
              <a:off x="7145334" y="5861588"/>
              <a:ext cx="69023" cy="352354"/>
            </a:xfrm>
            <a:custGeom>
              <a:avLst/>
              <a:gdLst>
                <a:gd name="T0" fmla="*/ 0 w 26"/>
                <a:gd name="T1" fmla="*/ 0 h 170"/>
                <a:gd name="T2" fmla="*/ 2147483647 w 26"/>
                <a:gd name="T3" fmla="*/ 2147483647 h 170"/>
                <a:gd name="T4" fmla="*/ 2147483647 w 26"/>
                <a:gd name="T5" fmla="*/ 2147483647 h 170"/>
                <a:gd name="T6" fmla="*/ 2147483647 w 26"/>
                <a:gd name="T7" fmla="*/ 2147483647 h 170"/>
                <a:gd name="T8" fmla="*/ 2147483647 w 26"/>
                <a:gd name="T9" fmla="*/ 2147483647 h 170"/>
                <a:gd name="T10" fmla="*/ 2147483647 w 26"/>
                <a:gd name="T11" fmla="*/ 2147483647 h 170"/>
                <a:gd name="T12" fmla="*/ 2147483647 w 26"/>
                <a:gd name="T13" fmla="*/ 2147483647 h 170"/>
                <a:gd name="T14" fmla="*/ 2147483647 w 26"/>
                <a:gd name="T15" fmla="*/ 2147483647 h 170"/>
                <a:gd name="T16" fmla="*/ 0 w 26"/>
                <a:gd name="T17" fmla="*/ 0 h 17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" h="170">
                  <a:moveTo>
                    <a:pt x="0" y="0"/>
                  </a:moveTo>
                  <a:lnTo>
                    <a:pt x="7" y="18"/>
                  </a:lnTo>
                  <a:lnTo>
                    <a:pt x="21" y="59"/>
                  </a:lnTo>
                  <a:lnTo>
                    <a:pt x="26" y="115"/>
                  </a:lnTo>
                  <a:lnTo>
                    <a:pt x="12" y="170"/>
                  </a:lnTo>
                  <a:lnTo>
                    <a:pt x="12" y="146"/>
                  </a:lnTo>
                  <a:lnTo>
                    <a:pt x="12" y="90"/>
                  </a:lnTo>
                  <a:lnTo>
                    <a:pt x="9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24" name="Freeform 44"/>
            <p:cNvSpPr>
              <a:spLocks/>
            </p:cNvSpPr>
            <p:nvPr/>
          </p:nvSpPr>
          <p:spPr bwMode="auto">
            <a:xfrm>
              <a:off x="6911719" y="5755882"/>
              <a:ext cx="63713" cy="315046"/>
            </a:xfrm>
            <a:custGeom>
              <a:avLst/>
              <a:gdLst>
                <a:gd name="T0" fmla="*/ 0 w 24"/>
                <a:gd name="T1" fmla="*/ 0 h 152"/>
                <a:gd name="T2" fmla="*/ 2147483647 w 24"/>
                <a:gd name="T3" fmla="*/ 2147483647 h 152"/>
                <a:gd name="T4" fmla="*/ 2147483647 w 24"/>
                <a:gd name="T5" fmla="*/ 2147483647 h 152"/>
                <a:gd name="T6" fmla="*/ 2147483647 w 24"/>
                <a:gd name="T7" fmla="*/ 2147483647 h 152"/>
                <a:gd name="T8" fmla="*/ 2147483647 w 24"/>
                <a:gd name="T9" fmla="*/ 2147483647 h 152"/>
                <a:gd name="T10" fmla="*/ 2147483647 w 24"/>
                <a:gd name="T11" fmla="*/ 2147483647 h 152"/>
                <a:gd name="T12" fmla="*/ 2147483647 w 24"/>
                <a:gd name="T13" fmla="*/ 2147483647 h 152"/>
                <a:gd name="T14" fmla="*/ 2147483647 w 24"/>
                <a:gd name="T15" fmla="*/ 2147483647 h 152"/>
                <a:gd name="T16" fmla="*/ 0 w 24"/>
                <a:gd name="T17" fmla="*/ 0 h 1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" h="152">
                  <a:moveTo>
                    <a:pt x="0" y="0"/>
                  </a:moveTo>
                  <a:lnTo>
                    <a:pt x="7" y="15"/>
                  </a:lnTo>
                  <a:lnTo>
                    <a:pt x="19" y="51"/>
                  </a:lnTo>
                  <a:lnTo>
                    <a:pt x="24" y="102"/>
                  </a:lnTo>
                  <a:lnTo>
                    <a:pt x="10" y="152"/>
                  </a:lnTo>
                  <a:lnTo>
                    <a:pt x="10" y="131"/>
                  </a:lnTo>
                  <a:lnTo>
                    <a:pt x="10" y="83"/>
                  </a:lnTo>
                  <a:lnTo>
                    <a:pt x="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25" name="Freeform 45"/>
            <p:cNvSpPr>
              <a:spLocks/>
            </p:cNvSpPr>
            <p:nvPr/>
          </p:nvSpPr>
          <p:spPr bwMode="auto">
            <a:xfrm>
              <a:off x="6948885" y="5662611"/>
              <a:ext cx="1518497" cy="105706"/>
            </a:xfrm>
            <a:custGeom>
              <a:avLst/>
              <a:gdLst>
                <a:gd name="T0" fmla="*/ 2147483647 w 572"/>
                <a:gd name="T1" fmla="*/ 2147483647 h 51"/>
                <a:gd name="T2" fmla="*/ 2147483647 w 572"/>
                <a:gd name="T3" fmla="*/ 2147483647 h 51"/>
                <a:gd name="T4" fmla="*/ 2147483647 w 572"/>
                <a:gd name="T5" fmla="*/ 2147483647 h 51"/>
                <a:gd name="T6" fmla="*/ 2147483647 w 572"/>
                <a:gd name="T7" fmla="*/ 2147483647 h 51"/>
                <a:gd name="T8" fmla="*/ 2147483647 w 572"/>
                <a:gd name="T9" fmla="*/ 2147483647 h 51"/>
                <a:gd name="T10" fmla="*/ 2147483647 w 572"/>
                <a:gd name="T11" fmla="*/ 2147483647 h 51"/>
                <a:gd name="T12" fmla="*/ 2147483647 w 572"/>
                <a:gd name="T13" fmla="*/ 2147483647 h 51"/>
                <a:gd name="T14" fmla="*/ 2147483647 w 572"/>
                <a:gd name="T15" fmla="*/ 2147483647 h 51"/>
                <a:gd name="T16" fmla="*/ 2147483647 w 572"/>
                <a:gd name="T17" fmla="*/ 0 h 51"/>
                <a:gd name="T18" fmla="*/ 2147483647 w 572"/>
                <a:gd name="T19" fmla="*/ 0 h 51"/>
                <a:gd name="T20" fmla="*/ 2147483647 w 572"/>
                <a:gd name="T21" fmla="*/ 0 h 51"/>
                <a:gd name="T22" fmla="*/ 2147483647 w 572"/>
                <a:gd name="T23" fmla="*/ 2147483647 h 51"/>
                <a:gd name="T24" fmla="*/ 2147483647 w 572"/>
                <a:gd name="T25" fmla="*/ 2147483647 h 51"/>
                <a:gd name="T26" fmla="*/ 2147483647 w 572"/>
                <a:gd name="T27" fmla="*/ 2147483647 h 51"/>
                <a:gd name="T28" fmla="*/ 2147483647 w 572"/>
                <a:gd name="T29" fmla="*/ 2147483647 h 51"/>
                <a:gd name="T30" fmla="*/ 2147483647 w 572"/>
                <a:gd name="T31" fmla="*/ 2147483647 h 51"/>
                <a:gd name="T32" fmla="*/ 2147483647 w 572"/>
                <a:gd name="T33" fmla="*/ 2147483647 h 51"/>
                <a:gd name="T34" fmla="*/ 2147483647 w 572"/>
                <a:gd name="T35" fmla="*/ 2147483647 h 51"/>
                <a:gd name="T36" fmla="*/ 2147483647 w 572"/>
                <a:gd name="T37" fmla="*/ 2147483647 h 51"/>
                <a:gd name="T38" fmla="*/ 2147483647 w 572"/>
                <a:gd name="T39" fmla="*/ 2147483647 h 51"/>
                <a:gd name="T40" fmla="*/ 2147483647 w 572"/>
                <a:gd name="T41" fmla="*/ 2147483647 h 51"/>
                <a:gd name="T42" fmla="*/ 2147483647 w 572"/>
                <a:gd name="T43" fmla="*/ 2147483647 h 51"/>
                <a:gd name="T44" fmla="*/ 2147483647 w 572"/>
                <a:gd name="T45" fmla="*/ 2147483647 h 51"/>
                <a:gd name="T46" fmla="*/ 2147483647 w 572"/>
                <a:gd name="T47" fmla="*/ 2147483647 h 51"/>
                <a:gd name="T48" fmla="*/ 0 w 572"/>
                <a:gd name="T49" fmla="*/ 2147483647 h 51"/>
                <a:gd name="T50" fmla="*/ 2147483647 w 572"/>
                <a:gd name="T51" fmla="*/ 2147483647 h 51"/>
                <a:gd name="T52" fmla="*/ 2147483647 w 572"/>
                <a:gd name="T53" fmla="*/ 2147483647 h 51"/>
                <a:gd name="T54" fmla="*/ 2147483647 w 572"/>
                <a:gd name="T55" fmla="*/ 2147483647 h 51"/>
                <a:gd name="T56" fmla="*/ 2147483647 w 572"/>
                <a:gd name="T57" fmla="*/ 2147483647 h 51"/>
                <a:gd name="T58" fmla="*/ 2147483647 w 572"/>
                <a:gd name="T59" fmla="*/ 2147483647 h 51"/>
                <a:gd name="T60" fmla="*/ 2147483647 w 572"/>
                <a:gd name="T61" fmla="*/ 2147483647 h 51"/>
                <a:gd name="T62" fmla="*/ 2147483647 w 572"/>
                <a:gd name="T63" fmla="*/ 2147483647 h 51"/>
                <a:gd name="T64" fmla="*/ 2147483647 w 572"/>
                <a:gd name="T65" fmla="*/ 2147483647 h 51"/>
                <a:gd name="T66" fmla="*/ 2147483647 w 572"/>
                <a:gd name="T67" fmla="*/ 2147483647 h 51"/>
                <a:gd name="T68" fmla="*/ 2147483647 w 572"/>
                <a:gd name="T69" fmla="*/ 2147483647 h 51"/>
                <a:gd name="T70" fmla="*/ 2147483647 w 572"/>
                <a:gd name="T71" fmla="*/ 2147483647 h 51"/>
                <a:gd name="T72" fmla="*/ 2147483647 w 572"/>
                <a:gd name="T73" fmla="*/ 2147483647 h 51"/>
                <a:gd name="T74" fmla="*/ 2147483647 w 572"/>
                <a:gd name="T75" fmla="*/ 2147483647 h 51"/>
                <a:gd name="T76" fmla="*/ 2147483647 w 572"/>
                <a:gd name="T77" fmla="*/ 2147483647 h 51"/>
                <a:gd name="T78" fmla="*/ 2147483647 w 572"/>
                <a:gd name="T79" fmla="*/ 2147483647 h 51"/>
                <a:gd name="T80" fmla="*/ 2147483647 w 572"/>
                <a:gd name="T81" fmla="*/ 2147483647 h 51"/>
                <a:gd name="T82" fmla="*/ 2147483647 w 572"/>
                <a:gd name="T83" fmla="*/ 2147483647 h 5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72" h="51">
                  <a:moveTo>
                    <a:pt x="572" y="51"/>
                  </a:moveTo>
                  <a:lnTo>
                    <a:pt x="569" y="50"/>
                  </a:lnTo>
                  <a:lnTo>
                    <a:pt x="562" y="45"/>
                  </a:lnTo>
                  <a:lnTo>
                    <a:pt x="550" y="38"/>
                  </a:lnTo>
                  <a:lnTo>
                    <a:pt x="536" y="29"/>
                  </a:lnTo>
                  <a:lnTo>
                    <a:pt x="521" y="20"/>
                  </a:lnTo>
                  <a:lnTo>
                    <a:pt x="505" y="12"/>
                  </a:lnTo>
                  <a:lnTo>
                    <a:pt x="491" y="5"/>
                  </a:lnTo>
                  <a:lnTo>
                    <a:pt x="481" y="0"/>
                  </a:lnTo>
                  <a:lnTo>
                    <a:pt x="477" y="0"/>
                  </a:lnTo>
                  <a:lnTo>
                    <a:pt x="467" y="0"/>
                  </a:lnTo>
                  <a:lnTo>
                    <a:pt x="450" y="1"/>
                  </a:lnTo>
                  <a:lnTo>
                    <a:pt x="427" y="1"/>
                  </a:lnTo>
                  <a:lnTo>
                    <a:pt x="399" y="3"/>
                  </a:lnTo>
                  <a:lnTo>
                    <a:pt x="368" y="5"/>
                  </a:lnTo>
                  <a:lnTo>
                    <a:pt x="334" y="7"/>
                  </a:lnTo>
                  <a:lnTo>
                    <a:pt x="297" y="7"/>
                  </a:lnTo>
                  <a:lnTo>
                    <a:pt x="259" y="8"/>
                  </a:lnTo>
                  <a:lnTo>
                    <a:pt x="219" y="10"/>
                  </a:lnTo>
                  <a:lnTo>
                    <a:pt x="178" y="12"/>
                  </a:lnTo>
                  <a:lnTo>
                    <a:pt x="140" y="13"/>
                  </a:lnTo>
                  <a:lnTo>
                    <a:pt x="100" y="13"/>
                  </a:lnTo>
                  <a:lnTo>
                    <a:pt x="64" y="15"/>
                  </a:lnTo>
                  <a:lnTo>
                    <a:pt x="31" y="15"/>
                  </a:lnTo>
                  <a:lnTo>
                    <a:pt x="0" y="15"/>
                  </a:lnTo>
                  <a:lnTo>
                    <a:pt x="3" y="15"/>
                  </a:lnTo>
                  <a:lnTo>
                    <a:pt x="14" y="15"/>
                  </a:lnTo>
                  <a:lnTo>
                    <a:pt x="29" y="17"/>
                  </a:lnTo>
                  <a:lnTo>
                    <a:pt x="50" y="17"/>
                  </a:lnTo>
                  <a:lnTo>
                    <a:pt x="76" y="19"/>
                  </a:lnTo>
                  <a:lnTo>
                    <a:pt x="105" y="19"/>
                  </a:lnTo>
                  <a:lnTo>
                    <a:pt x="136" y="20"/>
                  </a:lnTo>
                  <a:lnTo>
                    <a:pt x="173" y="20"/>
                  </a:lnTo>
                  <a:lnTo>
                    <a:pt x="209" y="20"/>
                  </a:lnTo>
                  <a:lnTo>
                    <a:pt x="249" y="20"/>
                  </a:lnTo>
                  <a:lnTo>
                    <a:pt x="287" y="20"/>
                  </a:lnTo>
                  <a:lnTo>
                    <a:pt x="327" y="20"/>
                  </a:lnTo>
                  <a:lnTo>
                    <a:pt x="365" y="19"/>
                  </a:lnTo>
                  <a:lnTo>
                    <a:pt x="403" y="19"/>
                  </a:lnTo>
                  <a:lnTo>
                    <a:pt x="439" y="15"/>
                  </a:lnTo>
                  <a:lnTo>
                    <a:pt x="472" y="13"/>
                  </a:lnTo>
                  <a:lnTo>
                    <a:pt x="572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26" name="Freeform 46"/>
            <p:cNvSpPr>
              <a:spLocks/>
            </p:cNvSpPr>
            <p:nvPr/>
          </p:nvSpPr>
          <p:spPr bwMode="auto">
            <a:xfrm>
              <a:off x="6948885" y="6116526"/>
              <a:ext cx="1497260" cy="176177"/>
            </a:xfrm>
            <a:custGeom>
              <a:avLst/>
              <a:gdLst>
                <a:gd name="T0" fmla="*/ 2147483647 w 564"/>
                <a:gd name="T1" fmla="*/ 2147483647 h 85"/>
                <a:gd name="T2" fmla="*/ 2147483647 w 564"/>
                <a:gd name="T3" fmla="*/ 2147483647 h 85"/>
                <a:gd name="T4" fmla="*/ 2147483647 w 564"/>
                <a:gd name="T5" fmla="*/ 2147483647 h 85"/>
                <a:gd name="T6" fmla="*/ 2147483647 w 564"/>
                <a:gd name="T7" fmla="*/ 2147483647 h 85"/>
                <a:gd name="T8" fmla="*/ 2147483647 w 564"/>
                <a:gd name="T9" fmla="*/ 2147483647 h 85"/>
                <a:gd name="T10" fmla="*/ 2147483647 w 564"/>
                <a:gd name="T11" fmla="*/ 2147483647 h 85"/>
                <a:gd name="T12" fmla="*/ 2147483647 w 564"/>
                <a:gd name="T13" fmla="*/ 2147483647 h 85"/>
                <a:gd name="T14" fmla="*/ 2147483647 w 564"/>
                <a:gd name="T15" fmla="*/ 2147483647 h 85"/>
                <a:gd name="T16" fmla="*/ 2147483647 w 564"/>
                <a:gd name="T17" fmla="*/ 2147483647 h 85"/>
                <a:gd name="T18" fmla="*/ 2147483647 w 564"/>
                <a:gd name="T19" fmla="*/ 2147483647 h 85"/>
                <a:gd name="T20" fmla="*/ 2147483647 w 564"/>
                <a:gd name="T21" fmla="*/ 2147483647 h 85"/>
                <a:gd name="T22" fmla="*/ 2147483647 w 564"/>
                <a:gd name="T23" fmla="*/ 2147483647 h 85"/>
                <a:gd name="T24" fmla="*/ 2147483647 w 564"/>
                <a:gd name="T25" fmla="*/ 2147483647 h 85"/>
                <a:gd name="T26" fmla="*/ 2147483647 w 564"/>
                <a:gd name="T27" fmla="*/ 2147483647 h 85"/>
                <a:gd name="T28" fmla="*/ 2147483647 w 564"/>
                <a:gd name="T29" fmla="*/ 2147483647 h 85"/>
                <a:gd name="T30" fmla="*/ 2147483647 w 564"/>
                <a:gd name="T31" fmla="*/ 2147483647 h 85"/>
                <a:gd name="T32" fmla="*/ 2147483647 w 564"/>
                <a:gd name="T33" fmla="*/ 2147483647 h 85"/>
                <a:gd name="T34" fmla="*/ 2147483647 w 564"/>
                <a:gd name="T35" fmla="*/ 2147483647 h 85"/>
                <a:gd name="T36" fmla="*/ 2147483647 w 564"/>
                <a:gd name="T37" fmla="*/ 2147483647 h 85"/>
                <a:gd name="T38" fmla="*/ 2147483647 w 564"/>
                <a:gd name="T39" fmla="*/ 2147483647 h 85"/>
                <a:gd name="T40" fmla="*/ 2147483647 w 564"/>
                <a:gd name="T41" fmla="*/ 2147483647 h 85"/>
                <a:gd name="T42" fmla="*/ 2147483647 w 564"/>
                <a:gd name="T43" fmla="*/ 2147483647 h 85"/>
                <a:gd name="T44" fmla="*/ 2147483647 w 564"/>
                <a:gd name="T45" fmla="*/ 2147483647 h 85"/>
                <a:gd name="T46" fmla="*/ 2147483647 w 564"/>
                <a:gd name="T47" fmla="*/ 2147483647 h 85"/>
                <a:gd name="T48" fmla="*/ 0 w 564"/>
                <a:gd name="T49" fmla="*/ 0 h 85"/>
                <a:gd name="T50" fmla="*/ 2147483647 w 564"/>
                <a:gd name="T51" fmla="*/ 2147483647 h 85"/>
                <a:gd name="T52" fmla="*/ 2147483647 w 564"/>
                <a:gd name="T53" fmla="*/ 2147483647 h 85"/>
                <a:gd name="T54" fmla="*/ 2147483647 w 564"/>
                <a:gd name="T55" fmla="*/ 2147483647 h 85"/>
                <a:gd name="T56" fmla="*/ 2147483647 w 564"/>
                <a:gd name="T57" fmla="*/ 2147483647 h 85"/>
                <a:gd name="T58" fmla="*/ 2147483647 w 564"/>
                <a:gd name="T59" fmla="*/ 2147483647 h 85"/>
                <a:gd name="T60" fmla="*/ 2147483647 w 564"/>
                <a:gd name="T61" fmla="*/ 2147483647 h 85"/>
                <a:gd name="T62" fmla="*/ 2147483647 w 564"/>
                <a:gd name="T63" fmla="*/ 2147483647 h 85"/>
                <a:gd name="T64" fmla="*/ 2147483647 w 564"/>
                <a:gd name="T65" fmla="*/ 2147483647 h 85"/>
                <a:gd name="T66" fmla="*/ 2147483647 w 564"/>
                <a:gd name="T67" fmla="*/ 2147483647 h 85"/>
                <a:gd name="T68" fmla="*/ 2147483647 w 564"/>
                <a:gd name="T69" fmla="*/ 2147483647 h 85"/>
                <a:gd name="T70" fmla="*/ 2147483647 w 564"/>
                <a:gd name="T71" fmla="*/ 2147483647 h 85"/>
                <a:gd name="T72" fmla="*/ 2147483647 w 564"/>
                <a:gd name="T73" fmla="*/ 2147483647 h 85"/>
                <a:gd name="T74" fmla="*/ 2147483647 w 564"/>
                <a:gd name="T75" fmla="*/ 2147483647 h 85"/>
                <a:gd name="T76" fmla="*/ 2147483647 w 564"/>
                <a:gd name="T77" fmla="*/ 2147483647 h 85"/>
                <a:gd name="T78" fmla="*/ 2147483647 w 564"/>
                <a:gd name="T79" fmla="*/ 2147483647 h 85"/>
                <a:gd name="T80" fmla="*/ 2147483647 w 564"/>
                <a:gd name="T81" fmla="*/ 2147483647 h 85"/>
                <a:gd name="T82" fmla="*/ 2147483647 w 564"/>
                <a:gd name="T83" fmla="*/ 2147483647 h 85"/>
                <a:gd name="T84" fmla="*/ 2147483647 w 564"/>
                <a:gd name="T85" fmla="*/ 2147483647 h 85"/>
                <a:gd name="T86" fmla="*/ 2147483647 w 564"/>
                <a:gd name="T87" fmla="*/ 2147483647 h 85"/>
                <a:gd name="T88" fmla="*/ 2147483647 w 564"/>
                <a:gd name="T89" fmla="*/ 2147483647 h 85"/>
                <a:gd name="T90" fmla="*/ 2147483647 w 564"/>
                <a:gd name="T91" fmla="*/ 2147483647 h 85"/>
                <a:gd name="T92" fmla="*/ 2147483647 w 564"/>
                <a:gd name="T93" fmla="*/ 2147483647 h 85"/>
                <a:gd name="T94" fmla="*/ 2147483647 w 564"/>
                <a:gd name="T95" fmla="*/ 2147483647 h 85"/>
                <a:gd name="T96" fmla="*/ 2147483647 w 564"/>
                <a:gd name="T97" fmla="*/ 2147483647 h 8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64" h="85">
                  <a:moveTo>
                    <a:pt x="564" y="63"/>
                  </a:moveTo>
                  <a:lnTo>
                    <a:pt x="560" y="63"/>
                  </a:lnTo>
                  <a:lnTo>
                    <a:pt x="552" y="63"/>
                  </a:lnTo>
                  <a:lnTo>
                    <a:pt x="540" y="61"/>
                  </a:lnTo>
                  <a:lnTo>
                    <a:pt x="521" y="59"/>
                  </a:lnTo>
                  <a:lnTo>
                    <a:pt x="498" y="59"/>
                  </a:lnTo>
                  <a:lnTo>
                    <a:pt x="472" y="57"/>
                  </a:lnTo>
                  <a:lnTo>
                    <a:pt x="443" y="56"/>
                  </a:lnTo>
                  <a:lnTo>
                    <a:pt x="412" y="56"/>
                  </a:lnTo>
                  <a:lnTo>
                    <a:pt x="375" y="56"/>
                  </a:lnTo>
                  <a:lnTo>
                    <a:pt x="339" y="54"/>
                  </a:lnTo>
                  <a:lnTo>
                    <a:pt x="301" y="56"/>
                  </a:lnTo>
                  <a:lnTo>
                    <a:pt x="261" y="56"/>
                  </a:lnTo>
                  <a:lnTo>
                    <a:pt x="219" y="57"/>
                  </a:lnTo>
                  <a:lnTo>
                    <a:pt x="178" y="61"/>
                  </a:lnTo>
                  <a:lnTo>
                    <a:pt x="136" y="63"/>
                  </a:lnTo>
                  <a:lnTo>
                    <a:pt x="97" y="68"/>
                  </a:lnTo>
                  <a:lnTo>
                    <a:pt x="93" y="64"/>
                  </a:lnTo>
                  <a:lnTo>
                    <a:pt x="86" y="57"/>
                  </a:lnTo>
                  <a:lnTo>
                    <a:pt x="74" y="47"/>
                  </a:lnTo>
                  <a:lnTo>
                    <a:pt x="60" y="33"/>
                  </a:lnTo>
                  <a:lnTo>
                    <a:pt x="45" y="21"/>
                  </a:lnTo>
                  <a:lnTo>
                    <a:pt x="27" y="11"/>
                  </a:lnTo>
                  <a:lnTo>
                    <a:pt x="14" y="4"/>
                  </a:lnTo>
                  <a:lnTo>
                    <a:pt x="0" y="0"/>
                  </a:lnTo>
                  <a:lnTo>
                    <a:pt x="3" y="2"/>
                  </a:lnTo>
                  <a:lnTo>
                    <a:pt x="10" y="9"/>
                  </a:lnTo>
                  <a:lnTo>
                    <a:pt x="22" y="18"/>
                  </a:lnTo>
                  <a:lnTo>
                    <a:pt x="36" y="30"/>
                  </a:lnTo>
                  <a:lnTo>
                    <a:pt x="50" y="42"/>
                  </a:lnTo>
                  <a:lnTo>
                    <a:pt x="65" y="56"/>
                  </a:lnTo>
                  <a:lnTo>
                    <a:pt x="78" y="71"/>
                  </a:lnTo>
                  <a:lnTo>
                    <a:pt x="86" y="85"/>
                  </a:lnTo>
                  <a:lnTo>
                    <a:pt x="90" y="85"/>
                  </a:lnTo>
                  <a:lnTo>
                    <a:pt x="102" y="83"/>
                  </a:lnTo>
                  <a:lnTo>
                    <a:pt x="123" y="83"/>
                  </a:lnTo>
                  <a:lnTo>
                    <a:pt x="147" y="82"/>
                  </a:lnTo>
                  <a:lnTo>
                    <a:pt x="176" y="80"/>
                  </a:lnTo>
                  <a:lnTo>
                    <a:pt x="211" y="76"/>
                  </a:lnTo>
                  <a:lnTo>
                    <a:pt x="249" y="75"/>
                  </a:lnTo>
                  <a:lnTo>
                    <a:pt x="287" y="73"/>
                  </a:lnTo>
                  <a:lnTo>
                    <a:pt x="328" y="70"/>
                  </a:lnTo>
                  <a:lnTo>
                    <a:pt x="368" y="68"/>
                  </a:lnTo>
                  <a:lnTo>
                    <a:pt x="408" y="66"/>
                  </a:lnTo>
                  <a:lnTo>
                    <a:pt x="446" y="64"/>
                  </a:lnTo>
                  <a:lnTo>
                    <a:pt x="482" y="63"/>
                  </a:lnTo>
                  <a:lnTo>
                    <a:pt x="514" y="63"/>
                  </a:lnTo>
                  <a:lnTo>
                    <a:pt x="541" y="63"/>
                  </a:lnTo>
                  <a:lnTo>
                    <a:pt x="564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0" name="Group 126"/>
          <p:cNvGrpSpPr>
            <a:grpSpLocks/>
          </p:cNvGrpSpPr>
          <p:nvPr/>
        </p:nvGrpSpPr>
        <p:grpSpPr bwMode="auto">
          <a:xfrm>
            <a:off x="-468313" y="3071813"/>
            <a:ext cx="3370263" cy="4152900"/>
            <a:chOff x="113" y="1042"/>
            <a:chExt cx="2165" cy="2746"/>
          </a:xfrm>
        </p:grpSpPr>
        <p:sp>
          <p:nvSpPr>
            <p:cNvPr id="12331" name="Freeform 21"/>
            <p:cNvSpPr>
              <a:spLocks/>
            </p:cNvSpPr>
            <p:nvPr/>
          </p:nvSpPr>
          <p:spPr bwMode="auto">
            <a:xfrm>
              <a:off x="795" y="1267"/>
              <a:ext cx="66" cy="1421"/>
            </a:xfrm>
            <a:custGeom>
              <a:avLst/>
              <a:gdLst>
                <a:gd name="T0" fmla="*/ 5 w 66"/>
                <a:gd name="T1" fmla="*/ 1421 h 1421"/>
                <a:gd name="T2" fmla="*/ 4 w 66"/>
                <a:gd name="T3" fmla="*/ 1369 h 1421"/>
                <a:gd name="T4" fmla="*/ 2 w 66"/>
                <a:gd name="T5" fmla="*/ 1230 h 1421"/>
                <a:gd name="T6" fmla="*/ 0 w 66"/>
                <a:gd name="T7" fmla="*/ 1031 h 1421"/>
                <a:gd name="T8" fmla="*/ 2 w 66"/>
                <a:gd name="T9" fmla="*/ 796 h 1421"/>
                <a:gd name="T10" fmla="*/ 7 w 66"/>
                <a:gd name="T11" fmla="*/ 550 h 1421"/>
                <a:gd name="T12" fmla="*/ 18 w 66"/>
                <a:gd name="T13" fmla="*/ 319 h 1421"/>
                <a:gd name="T14" fmla="*/ 37 w 66"/>
                <a:gd name="T15" fmla="*/ 127 h 1421"/>
                <a:gd name="T16" fmla="*/ 66 w 66"/>
                <a:gd name="T17" fmla="*/ 0 h 1421"/>
                <a:gd name="T18" fmla="*/ 64 w 66"/>
                <a:gd name="T19" fmla="*/ 31 h 1421"/>
                <a:gd name="T20" fmla="*/ 57 w 66"/>
                <a:gd name="T21" fmla="*/ 121 h 1421"/>
                <a:gd name="T22" fmla="*/ 49 w 66"/>
                <a:gd name="T23" fmla="*/ 261 h 1421"/>
                <a:gd name="T24" fmla="*/ 38 w 66"/>
                <a:gd name="T25" fmla="*/ 443 h 1421"/>
                <a:gd name="T26" fmla="*/ 28 w 66"/>
                <a:gd name="T27" fmla="*/ 658 h 1421"/>
                <a:gd name="T28" fmla="*/ 18 w 66"/>
                <a:gd name="T29" fmla="*/ 896 h 1421"/>
                <a:gd name="T30" fmla="*/ 11 w 66"/>
                <a:gd name="T31" fmla="*/ 1154 h 1421"/>
                <a:gd name="T32" fmla="*/ 5 w 66"/>
                <a:gd name="T33" fmla="*/ 1421 h 14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6" h="1421">
                  <a:moveTo>
                    <a:pt x="5" y="1421"/>
                  </a:moveTo>
                  <a:lnTo>
                    <a:pt x="4" y="1369"/>
                  </a:lnTo>
                  <a:lnTo>
                    <a:pt x="2" y="1230"/>
                  </a:lnTo>
                  <a:lnTo>
                    <a:pt x="0" y="1031"/>
                  </a:lnTo>
                  <a:lnTo>
                    <a:pt x="2" y="796"/>
                  </a:lnTo>
                  <a:lnTo>
                    <a:pt x="7" y="550"/>
                  </a:lnTo>
                  <a:lnTo>
                    <a:pt x="18" y="319"/>
                  </a:lnTo>
                  <a:lnTo>
                    <a:pt x="37" y="127"/>
                  </a:lnTo>
                  <a:lnTo>
                    <a:pt x="66" y="0"/>
                  </a:lnTo>
                  <a:lnTo>
                    <a:pt x="64" y="31"/>
                  </a:lnTo>
                  <a:lnTo>
                    <a:pt x="57" y="121"/>
                  </a:lnTo>
                  <a:lnTo>
                    <a:pt x="49" y="261"/>
                  </a:lnTo>
                  <a:lnTo>
                    <a:pt x="38" y="443"/>
                  </a:lnTo>
                  <a:lnTo>
                    <a:pt x="28" y="658"/>
                  </a:lnTo>
                  <a:lnTo>
                    <a:pt x="18" y="896"/>
                  </a:lnTo>
                  <a:lnTo>
                    <a:pt x="11" y="1154"/>
                  </a:lnTo>
                  <a:lnTo>
                    <a:pt x="5" y="14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2" name="Freeform 22"/>
            <p:cNvSpPr>
              <a:spLocks/>
            </p:cNvSpPr>
            <p:nvPr/>
          </p:nvSpPr>
          <p:spPr bwMode="auto">
            <a:xfrm>
              <a:off x="674" y="1208"/>
              <a:ext cx="52" cy="1584"/>
            </a:xfrm>
            <a:custGeom>
              <a:avLst/>
              <a:gdLst>
                <a:gd name="T0" fmla="*/ 14 w 52"/>
                <a:gd name="T1" fmla="*/ 1584 h 1584"/>
                <a:gd name="T2" fmla="*/ 12 w 52"/>
                <a:gd name="T3" fmla="*/ 1526 h 1584"/>
                <a:gd name="T4" fmla="*/ 7 w 52"/>
                <a:gd name="T5" fmla="*/ 1372 h 1584"/>
                <a:gd name="T6" fmla="*/ 2 w 52"/>
                <a:gd name="T7" fmla="*/ 1151 h 1584"/>
                <a:gd name="T8" fmla="*/ 0 w 52"/>
                <a:gd name="T9" fmla="*/ 888 h 1584"/>
                <a:gd name="T10" fmla="*/ 0 w 52"/>
                <a:gd name="T11" fmla="*/ 615 h 1584"/>
                <a:gd name="T12" fmla="*/ 9 w 52"/>
                <a:gd name="T13" fmla="*/ 357 h 1584"/>
                <a:gd name="T14" fmla="*/ 24 w 52"/>
                <a:gd name="T15" fmla="*/ 142 h 1584"/>
                <a:gd name="T16" fmla="*/ 52 w 52"/>
                <a:gd name="T17" fmla="*/ 0 h 1584"/>
                <a:gd name="T18" fmla="*/ 45 w 52"/>
                <a:gd name="T19" fmla="*/ 135 h 1584"/>
                <a:gd name="T20" fmla="*/ 31 w 52"/>
                <a:gd name="T21" fmla="*/ 494 h 1584"/>
                <a:gd name="T22" fmla="*/ 19 w 52"/>
                <a:gd name="T23" fmla="*/ 1000 h 1584"/>
                <a:gd name="T24" fmla="*/ 14 w 52"/>
                <a:gd name="T25" fmla="*/ 1584 h 158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2" h="1584">
                  <a:moveTo>
                    <a:pt x="14" y="1584"/>
                  </a:moveTo>
                  <a:lnTo>
                    <a:pt x="12" y="1526"/>
                  </a:lnTo>
                  <a:lnTo>
                    <a:pt x="7" y="1372"/>
                  </a:lnTo>
                  <a:lnTo>
                    <a:pt x="2" y="1151"/>
                  </a:lnTo>
                  <a:lnTo>
                    <a:pt x="0" y="888"/>
                  </a:lnTo>
                  <a:lnTo>
                    <a:pt x="0" y="615"/>
                  </a:lnTo>
                  <a:lnTo>
                    <a:pt x="9" y="357"/>
                  </a:lnTo>
                  <a:lnTo>
                    <a:pt x="24" y="142"/>
                  </a:lnTo>
                  <a:lnTo>
                    <a:pt x="52" y="0"/>
                  </a:lnTo>
                  <a:lnTo>
                    <a:pt x="45" y="135"/>
                  </a:lnTo>
                  <a:lnTo>
                    <a:pt x="31" y="494"/>
                  </a:lnTo>
                  <a:lnTo>
                    <a:pt x="19" y="1000"/>
                  </a:lnTo>
                  <a:lnTo>
                    <a:pt x="14" y="15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3" name="Freeform 31"/>
            <p:cNvSpPr>
              <a:spLocks/>
            </p:cNvSpPr>
            <p:nvPr/>
          </p:nvSpPr>
          <p:spPr bwMode="auto">
            <a:xfrm>
              <a:off x="2135" y="2181"/>
              <a:ext cx="143" cy="76"/>
            </a:xfrm>
            <a:custGeom>
              <a:avLst/>
              <a:gdLst>
                <a:gd name="T0" fmla="*/ 143 w 143"/>
                <a:gd name="T1" fmla="*/ 45 h 76"/>
                <a:gd name="T2" fmla="*/ 10 w 143"/>
                <a:gd name="T3" fmla="*/ 0 h 76"/>
                <a:gd name="T4" fmla="*/ 0 w 143"/>
                <a:gd name="T5" fmla="*/ 33 h 76"/>
                <a:gd name="T6" fmla="*/ 133 w 143"/>
                <a:gd name="T7" fmla="*/ 76 h 76"/>
                <a:gd name="T8" fmla="*/ 143 w 143"/>
                <a:gd name="T9" fmla="*/ 45 h 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3" h="76">
                  <a:moveTo>
                    <a:pt x="143" y="45"/>
                  </a:moveTo>
                  <a:lnTo>
                    <a:pt x="10" y="0"/>
                  </a:lnTo>
                  <a:lnTo>
                    <a:pt x="0" y="33"/>
                  </a:lnTo>
                  <a:lnTo>
                    <a:pt x="133" y="76"/>
                  </a:lnTo>
                  <a:lnTo>
                    <a:pt x="143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4" name="Freeform 47"/>
            <p:cNvSpPr>
              <a:spLocks/>
            </p:cNvSpPr>
            <p:nvPr/>
          </p:nvSpPr>
          <p:spPr bwMode="auto">
            <a:xfrm>
              <a:off x="418" y="2722"/>
              <a:ext cx="765" cy="1066"/>
            </a:xfrm>
            <a:custGeom>
              <a:avLst/>
              <a:gdLst>
                <a:gd name="T0" fmla="*/ 125 w 765"/>
                <a:gd name="T1" fmla="*/ 142 h 1066"/>
                <a:gd name="T2" fmla="*/ 121 w 765"/>
                <a:gd name="T3" fmla="*/ 144 h 1066"/>
                <a:gd name="T4" fmla="*/ 112 w 765"/>
                <a:gd name="T5" fmla="*/ 146 h 1066"/>
                <a:gd name="T6" fmla="*/ 99 w 765"/>
                <a:gd name="T7" fmla="*/ 153 h 1066"/>
                <a:gd name="T8" fmla="*/ 81 w 765"/>
                <a:gd name="T9" fmla="*/ 165 h 1066"/>
                <a:gd name="T10" fmla="*/ 62 w 765"/>
                <a:gd name="T11" fmla="*/ 182 h 1066"/>
                <a:gd name="T12" fmla="*/ 45 w 765"/>
                <a:gd name="T13" fmla="*/ 206 h 1066"/>
                <a:gd name="T14" fmla="*/ 28 w 765"/>
                <a:gd name="T15" fmla="*/ 239 h 1066"/>
                <a:gd name="T16" fmla="*/ 14 w 765"/>
                <a:gd name="T17" fmla="*/ 279 h 1066"/>
                <a:gd name="T18" fmla="*/ 3 w 765"/>
                <a:gd name="T19" fmla="*/ 331 h 1066"/>
                <a:gd name="T20" fmla="*/ 0 w 765"/>
                <a:gd name="T21" fmla="*/ 393 h 1066"/>
                <a:gd name="T22" fmla="*/ 3 w 765"/>
                <a:gd name="T23" fmla="*/ 469 h 1066"/>
                <a:gd name="T24" fmla="*/ 17 w 765"/>
                <a:gd name="T25" fmla="*/ 558 h 1066"/>
                <a:gd name="T26" fmla="*/ 40 w 765"/>
                <a:gd name="T27" fmla="*/ 660 h 1066"/>
                <a:gd name="T28" fmla="*/ 74 w 765"/>
                <a:gd name="T29" fmla="*/ 777 h 1066"/>
                <a:gd name="T30" fmla="*/ 121 w 765"/>
                <a:gd name="T31" fmla="*/ 914 h 1066"/>
                <a:gd name="T32" fmla="*/ 183 w 765"/>
                <a:gd name="T33" fmla="*/ 1066 h 1066"/>
                <a:gd name="T34" fmla="*/ 192 w 765"/>
                <a:gd name="T35" fmla="*/ 1056 h 1066"/>
                <a:gd name="T36" fmla="*/ 213 w 765"/>
                <a:gd name="T37" fmla="*/ 1030 h 1066"/>
                <a:gd name="T38" fmla="*/ 244 w 765"/>
                <a:gd name="T39" fmla="*/ 994 h 1066"/>
                <a:gd name="T40" fmla="*/ 282 w 765"/>
                <a:gd name="T41" fmla="*/ 955 h 1066"/>
                <a:gd name="T42" fmla="*/ 320 w 765"/>
                <a:gd name="T43" fmla="*/ 921 h 1066"/>
                <a:gd name="T44" fmla="*/ 356 w 765"/>
                <a:gd name="T45" fmla="*/ 898 h 1066"/>
                <a:gd name="T46" fmla="*/ 386 w 765"/>
                <a:gd name="T47" fmla="*/ 893 h 1066"/>
                <a:gd name="T48" fmla="*/ 405 w 765"/>
                <a:gd name="T49" fmla="*/ 914 h 1066"/>
                <a:gd name="T50" fmla="*/ 415 w 765"/>
                <a:gd name="T51" fmla="*/ 902 h 1066"/>
                <a:gd name="T52" fmla="*/ 445 w 765"/>
                <a:gd name="T53" fmla="*/ 874 h 1066"/>
                <a:gd name="T54" fmla="*/ 486 w 765"/>
                <a:gd name="T55" fmla="*/ 840 h 1066"/>
                <a:gd name="T56" fmla="*/ 533 w 765"/>
                <a:gd name="T57" fmla="*/ 803 h 1066"/>
                <a:gd name="T58" fmla="*/ 576 w 765"/>
                <a:gd name="T59" fmla="*/ 777 h 1066"/>
                <a:gd name="T60" fmla="*/ 613 w 765"/>
                <a:gd name="T61" fmla="*/ 770 h 1066"/>
                <a:gd name="T62" fmla="*/ 633 w 765"/>
                <a:gd name="T63" fmla="*/ 791 h 1066"/>
                <a:gd name="T64" fmla="*/ 633 w 765"/>
                <a:gd name="T65" fmla="*/ 846 h 1066"/>
                <a:gd name="T66" fmla="*/ 644 w 765"/>
                <a:gd name="T67" fmla="*/ 827 h 1066"/>
                <a:gd name="T68" fmla="*/ 666 w 765"/>
                <a:gd name="T69" fmla="*/ 776 h 1066"/>
                <a:gd name="T70" fmla="*/ 697 w 765"/>
                <a:gd name="T71" fmla="*/ 694 h 1066"/>
                <a:gd name="T72" fmla="*/ 730 w 765"/>
                <a:gd name="T73" fmla="*/ 587 h 1066"/>
                <a:gd name="T74" fmla="*/ 754 w 765"/>
                <a:gd name="T75" fmla="*/ 461 h 1066"/>
                <a:gd name="T76" fmla="*/ 765 w 765"/>
                <a:gd name="T77" fmla="*/ 317 h 1066"/>
                <a:gd name="T78" fmla="*/ 756 w 765"/>
                <a:gd name="T79" fmla="*/ 163 h 1066"/>
                <a:gd name="T80" fmla="*/ 718 w 765"/>
                <a:gd name="T81" fmla="*/ 0 h 1066"/>
                <a:gd name="T82" fmla="*/ 125 w 765"/>
                <a:gd name="T83" fmla="*/ 142 h 106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65" h="1066">
                  <a:moveTo>
                    <a:pt x="125" y="142"/>
                  </a:moveTo>
                  <a:lnTo>
                    <a:pt x="121" y="144"/>
                  </a:lnTo>
                  <a:lnTo>
                    <a:pt x="112" y="146"/>
                  </a:lnTo>
                  <a:lnTo>
                    <a:pt x="99" y="153"/>
                  </a:lnTo>
                  <a:lnTo>
                    <a:pt x="81" y="165"/>
                  </a:lnTo>
                  <a:lnTo>
                    <a:pt x="62" y="182"/>
                  </a:lnTo>
                  <a:lnTo>
                    <a:pt x="45" y="206"/>
                  </a:lnTo>
                  <a:lnTo>
                    <a:pt x="28" y="239"/>
                  </a:lnTo>
                  <a:lnTo>
                    <a:pt x="14" y="279"/>
                  </a:lnTo>
                  <a:lnTo>
                    <a:pt x="3" y="331"/>
                  </a:lnTo>
                  <a:lnTo>
                    <a:pt x="0" y="393"/>
                  </a:lnTo>
                  <a:lnTo>
                    <a:pt x="3" y="469"/>
                  </a:lnTo>
                  <a:lnTo>
                    <a:pt x="17" y="558"/>
                  </a:lnTo>
                  <a:lnTo>
                    <a:pt x="40" y="660"/>
                  </a:lnTo>
                  <a:lnTo>
                    <a:pt x="74" y="777"/>
                  </a:lnTo>
                  <a:lnTo>
                    <a:pt x="121" y="914"/>
                  </a:lnTo>
                  <a:lnTo>
                    <a:pt x="183" y="1066"/>
                  </a:lnTo>
                  <a:lnTo>
                    <a:pt x="192" y="1056"/>
                  </a:lnTo>
                  <a:lnTo>
                    <a:pt x="213" y="1030"/>
                  </a:lnTo>
                  <a:lnTo>
                    <a:pt x="244" y="994"/>
                  </a:lnTo>
                  <a:lnTo>
                    <a:pt x="282" y="955"/>
                  </a:lnTo>
                  <a:lnTo>
                    <a:pt x="320" y="921"/>
                  </a:lnTo>
                  <a:lnTo>
                    <a:pt x="356" y="898"/>
                  </a:lnTo>
                  <a:lnTo>
                    <a:pt x="386" y="893"/>
                  </a:lnTo>
                  <a:lnTo>
                    <a:pt x="405" y="914"/>
                  </a:lnTo>
                  <a:lnTo>
                    <a:pt x="415" y="902"/>
                  </a:lnTo>
                  <a:lnTo>
                    <a:pt x="445" y="874"/>
                  </a:lnTo>
                  <a:lnTo>
                    <a:pt x="486" y="840"/>
                  </a:lnTo>
                  <a:lnTo>
                    <a:pt x="533" y="803"/>
                  </a:lnTo>
                  <a:lnTo>
                    <a:pt x="576" y="777"/>
                  </a:lnTo>
                  <a:lnTo>
                    <a:pt x="613" y="770"/>
                  </a:lnTo>
                  <a:lnTo>
                    <a:pt x="633" y="791"/>
                  </a:lnTo>
                  <a:lnTo>
                    <a:pt x="633" y="846"/>
                  </a:lnTo>
                  <a:lnTo>
                    <a:pt x="644" y="827"/>
                  </a:lnTo>
                  <a:lnTo>
                    <a:pt x="666" y="776"/>
                  </a:lnTo>
                  <a:lnTo>
                    <a:pt x="697" y="694"/>
                  </a:lnTo>
                  <a:lnTo>
                    <a:pt x="730" y="587"/>
                  </a:lnTo>
                  <a:lnTo>
                    <a:pt x="754" y="461"/>
                  </a:lnTo>
                  <a:lnTo>
                    <a:pt x="765" y="317"/>
                  </a:lnTo>
                  <a:lnTo>
                    <a:pt x="756" y="163"/>
                  </a:lnTo>
                  <a:lnTo>
                    <a:pt x="718" y="0"/>
                  </a:lnTo>
                  <a:lnTo>
                    <a:pt x="125" y="142"/>
                  </a:lnTo>
                  <a:close/>
                </a:path>
              </a:pathLst>
            </a:custGeom>
            <a:solidFill>
              <a:srgbClr val="BF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5" name="Freeform 48"/>
            <p:cNvSpPr>
              <a:spLocks/>
            </p:cNvSpPr>
            <p:nvPr/>
          </p:nvSpPr>
          <p:spPr bwMode="auto">
            <a:xfrm>
              <a:off x="508" y="1682"/>
              <a:ext cx="640" cy="1167"/>
            </a:xfrm>
            <a:custGeom>
              <a:avLst/>
              <a:gdLst>
                <a:gd name="T0" fmla="*/ 111 w 640"/>
                <a:gd name="T1" fmla="*/ 18 h 1167"/>
                <a:gd name="T2" fmla="*/ 107 w 640"/>
                <a:gd name="T3" fmla="*/ 26 h 1167"/>
                <a:gd name="T4" fmla="*/ 97 w 640"/>
                <a:gd name="T5" fmla="*/ 51 h 1167"/>
                <a:gd name="T6" fmla="*/ 83 w 640"/>
                <a:gd name="T7" fmla="*/ 89 h 1167"/>
                <a:gd name="T8" fmla="*/ 66 w 640"/>
                <a:gd name="T9" fmla="*/ 141 h 1167"/>
                <a:gd name="T10" fmla="*/ 48 w 640"/>
                <a:gd name="T11" fmla="*/ 203 h 1167"/>
                <a:gd name="T12" fmla="*/ 31 w 640"/>
                <a:gd name="T13" fmla="*/ 274 h 1167"/>
                <a:gd name="T14" fmla="*/ 16 w 640"/>
                <a:gd name="T15" fmla="*/ 353 h 1167"/>
                <a:gd name="T16" fmla="*/ 5 w 640"/>
                <a:gd name="T17" fmla="*/ 438 h 1167"/>
                <a:gd name="T18" fmla="*/ 0 w 640"/>
                <a:gd name="T19" fmla="*/ 530 h 1167"/>
                <a:gd name="T20" fmla="*/ 2 w 640"/>
                <a:gd name="T21" fmla="*/ 623 h 1167"/>
                <a:gd name="T22" fmla="*/ 14 w 640"/>
                <a:gd name="T23" fmla="*/ 717 h 1167"/>
                <a:gd name="T24" fmla="*/ 35 w 640"/>
                <a:gd name="T25" fmla="*/ 812 h 1167"/>
                <a:gd name="T26" fmla="*/ 69 w 640"/>
                <a:gd name="T27" fmla="*/ 905 h 1167"/>
                <a:gd name="T28" fmla="*/ 118 w 640"/>
                <a:gd name="T29" fmla="*/ 994 h 1167"/>
                <a:gd name="T30" fmla="*/ 182 w 640"/>
                <a:gd name="T31" fmla="*/ 1078 h 1167"/>
                <a:gd name="T32" fmla="*/ 263 w 640"/>
                <a:gd name="T33" fmla="*/ 1156 h 1167"/>
                <a:gd name="T34" fmla="*/ 268 w 640"/>
                <a:gd name="T35" fmla="*/ 1158 h 1167"/>
                <a:gd name="T36" fmla="*/ 284 w 640"/>
                <a:gd name="T37" fmla="*/ 1160 h 1167"/>
                <a:gd name="T38" fmla="*/ 306 w 640"/>
                <a:gd name="T39" fmla="*/ 1161 h 1167"/>
                <a:gd name="T40" fmla="*/ 336 w 640"/>
                <a:gd name="T41" fmla="*/ 1165 h 1167"/>
                <a:gd name="T42" fmla="*/ 369 w 640"/>
                <a:gd name="T43" fmla="*/ 1167 h 1167"/>
                <a:gd name="T44" fmla="*/ 407 w 640"/>
                <a:gd name="T45" fmla="*/ 1165 h 1167"/>
                <a:gd name="T46" fmla="*/ 445 w 640"/>
                <a:gd name="T47" fmla="*/ 1161 h 1167"/>
                <a:gd name="T48" fmla="*/ 485 w 640"/>
                <a:gd name="T49" fmla="*/ 1153 h 1167"/>
                <a:gd name="T50" fmla="*/ 521 w 640"/>
                <a:gd name="T51" fmla="*/ 1141 h 1167"/>
                <a:gd name="T52" fmla="*/ 555 w 640"/>
                <a:gd name="T53" fmla="*/ 1123 h 1167"/>
                <a:gd name="T54" fmla="*/ 585 w 640"/>
                <a:gd name="T55" fmla="*/ 1099 h 1167"/>
                <a:gd name="T56" fmla="*/ 607 w 640"/>
                <a:gd name="T57" fmla="*/ 1068 h 1167"/>
                <a:gd name="T58" fmla="*/ 621 w 640"/>
                <a:gd name="T59" fmla="*/ 1030 h 1167"/>
                <a:gd name="T60" fmla="*/ 626 w 640"/>
                <a:gd name="T61" fmla="*/ 982 h 1167"/>
                <a:gd name="T62" fmla="*/ 621 w 640"/>
                <a:gd name="T63" fmla="*/ 924 h 1167"/>
                <a:gd name="T64" fmla="*/ 602 w 640"/>
                <a:gd name="T65" fmla="*/ 855 h 1167"/>
                <a:gd name="T66" fmla="*/ 607 w 640"/>
                <a:gd name="T67" fmla="*/ 826 h 1167"/>
                <a:gd name="T68" fmla="*/ 619 w 640"/>
                <a:gd name="T69" fmla="*/ 750 h 1167"/>
                <a:gd name="T70" fmla="*/ 633 w 640"/>
                <a:gd name="T71" fmla="*/ 639 h 1167"/>
                <a:gd name="T72" fmla="*/ 640 w 640"/>
                <a:gd name="T73" fmla="*/ 509 h 1167"/>
                <a:gd name="T74" fmla="*/ 639 w 640"/>
                <a:gd name="T75" fmla="*/ 376 h 1167"/>
                <a:gd name="T76" fmla="*/ 618 w 640"/>
                <a:gd name="T77" fmla="*/ 253 h 1167"/>
                <a:gd name="T78" fmla="*/ 574 w 640"/>
                <a:gd name="T79" fmla="*/ 153 h 1167"/>
                <a:gd name="T80" fmla="*/ 502 w 640"/>
                <a:gd name="T81" fmla="*/ 94 h 1167"/>
                <a:gd name="T82" fmla="*/ 498 w 640"/>
                <a:gd name="T83" fmla="*/ 92 h 1167"/>
                <a:gd name="T84" fmla="*/ 485 w 640"/>
                <a:gd name="T85" fmla="*/ 89 h 1167"/>
                <a:gd name="T86" fmla="*/ 467 w 640"/>
                <a:gd name="T87" fmla="*/ 82 h 1167"/>
                <a:gd name="T88" fmla="*/ 441 w 640"/>
                <a:gd name="T89" fmla="*/ 73 h 1167"/>
                <a:gd name="T90" fmla="*/ 414 w 640"/>
                <a:gd name="T91" fmla="*/ 63 h 1167"/>
                <a:gd name="T92" fmla="*/ 381 w 640"/>
                <a:gd name="T93" fmla="*/ 52 h 1167"/>
                <a:gd name="T94" fmla="*/ 346 w 640"/>
                <a:gd name="T95" fmla="*/ 42 h 1167"/>
                <a:gd name="T96" fmla="*/ 310 w 640"/>
                <a:gd name="T97" fmla="*/ 30 h 1167"/>
                <a:gd name="T98" fmla="*/ 273 w 640"/>
                <a:gd name="T99" fmla="*/ 21 h 1167"/>
                <a:gd name="T100" fmla="*/ 239 w 640"/>
                <a:gd name="T101" fmla="*/ 13 h 1167"/>
                <a:gd name="T102" fmla="*/ 206 w 640"/>
                <a:gd name="T103" fmla="*/ 6 h 1167"/>
                <a:gd name="T104" fmla="*/ 175 w 640"/>
                <a:gd name="T105" fmla="*/ 0 h 1167"/>
                <a:gd name="T106" fmla="*/ 151 w 640"/>
                <a:gd name="T107" fmla="*/ 0 h 1167"/>
                <a:gd name="T108" fmla="*/ 130 w 640"/>
                <a:gd name="T109" fmla="*/ 2 h 1167"/>
                <a:gd name="T110" fmla="*/ 116 w 640"/>
                <a:gd name="T111" fmla="*/ 7 h 1167"/>
                <a:gd name="T112" fmla="*/ 111 w 640"/>
                <a:gd name="T113" fmla="*/ 18 h 116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640" h="1167">
                  <a:moveTo>
                    <a:pt x="111" y="18"/>
                  </a:moveTo>
                  <a:lnTo>
                    <a:pt x="107" y="26"/>
                  </a:lnTo>
                  <a:lnTo>
                    <a:pt x="97" y="51"/>
                  </a:lnTo>
                  <a:lnTo>
                    <a:pt x="83" y="89"/>
                  </a:lnTo>
                  <a:lnTo>
                    <a:pt x="66" y="141"/>
                  </a:lnTo>
                  <a:lnTo>
                    <a:pt x="48" y="203"/>
                  </a:lnTo>
                  <a:lnTo>
                    <a:pt x="31" y="274"/>
                  </a:lnTo>
                  <a:lnTo>
                    <a:pt x="16" y="353"/>
                  </a:lnTo>
                  <a:lnTo>
                    <a:pt x="5" y="438"/>
                  </a:lnTo>
                  <a:lnTo>
                    <a:pt x="0" y="530"/>
                  </a:lnTo>
                  <a:lnTo>
                    <a:pt x="2" y="623"/>
                  </a:lnTo>
                  <a:lnTo>
                    <a:pt x="14" y="717"/>
                  </a:lnTo>
                  <a:lnTo>
                    <a:pt x="35" y="812"/>
                  </a:lnTo>
                  <a:lnTo>
                    <a:pt x="69" y="905"/>
                  </a:lnTo>
                  <a:lnTo>
                    <a:pt x="118" y="994"/>
                  </a:lnTo>
                  <a:lnTo>
                    <a:pt x="182" y="1078"/>
                  </a:lnTo>
                  <a:lnTo>
                    <a:pt x="263" y="1156"/>
                  </a:lnTo>
                  <a:lnTo>
                    <a:pt x="268" y="1158"/>
                  </a:lnTo>
                  <a:lnTo>
                    <a:pt x="284" y="1160"/>
                  </a:lnTo>
                  <a:lnTo>
                    <a:pt x="306" y="1161"/>
                  </a:lnTo>
                  <a:lnTo>
                    <a:pt x="336" y="1165"/>
                  </a:lnTo>
                  <a:lnTo>
                    <a:pt x="369" y="1167"/>
                  </a:lnTo>
                  <a:lnTo>
                    <a:pt x="407" y="1165"/>
                  </a:lnTo>
                  <a:lnTo>
                    <a:pt x="445" y="1161"/>
                  </a:lnTo>
                  <a:lnTo>
                    <a:pt x="485" y="1153"/>
                  </a:lnTo>
                  <a:lnTo>
                    <a:pt x="521" y="1141"/>
                  </a:lnTo>
                  <a:lnTo>
                    <a:pt x="555" y="1123"/>
                  </a:lnTo>
                  <a:lnTo>
                    <a:pt x="585" y="1099"/>
                  </a:lnTo>
                  <a:lnTo>
                    <a:pt x="607" y="1068"/>
                  </a:lnTo>
                  <a:lnTo>
                    <a:pt x="621" y="1030"/>
                  </a:lnTo>
                  <a:lnTo>
                    <a:pt x="626" y="982"/>
                  </a:lnTo>
                  <a:lnTo>
                    <a:pt x="621" y="924"/>
                  </a:lnTo>
                  <a:lnTo>
                    <a:pt x="602" y="855"/>
                  </a:lnTo>
                  <a:lnTo>
                    <a:pt x="607" y="826"/>
                  </a:lnTo>
                  <a:lnTo>
                    <a:pt x="619" y="750"/>
                  </a:lnTo>
                  <a:lnTo>
                    <a:pt x="633" y="639"/>
                  </a:lnTo>
                  <a:lnTo>
                    <a:pt x="640" y="509"/>
                  </a:lnTo>
                  <a:lnTo>
                    <a:pt x="639" y="376"/>
                  </a:lnTo>
                  <a:lnTo>
                    <a:pt x="618" y="253"/>
                  </a:lnTo>
                  <a:lnTo>
                    <a:pt x="574" y="153"/>
                  </a:lnTo>
                  <a:lnTo>
                    <a:pt x="502" y="94"/>
                  </a:lnTo>
                  <a:lnTo>
                    <a:pt x="498" y="92"/>
                  </a:lnTo>
                  <a:lnTo>
                    <a:pt x="485" y="89"/>
                  </a:lnTo>
                  <a:lnTo>
                    <a:pt x="467" y="82"/>
                  </a:lnTo>
                  <a:lnTo>
                    <a:pt x="441" y="73"/>
                  </a:lnTo>
                  <a:lnTo>
                    <a:pt x="414" y="63"/>
                  </a:lnTo>
                  <a:lnTo>
                    <a:pt x="381" y="52"/>
                  </a:lnTo>
                  <a:lnTo>
                    <a:pt x="346" y="42"/>
                  </a:lnTo>
                  <a:lnTo>
                    <a:pt x="310" y="30"/>
                  </a:lnTo>
                  <a:lnTo>
                    <a:pt x="273" y="21"/>
                  </a:lnTo>
                  <a:lnTo>
                    <a:pt x="239" y="13"/>
                  </a:lnTo>
                  <a:lnTo>
                    <a:pt x="206" y="6"/>
                  </a:lnTo>
                  <a:lnTo>
                    <a:pt x="175" y="0"/>
                  </a:lnTo>
                  <a:lnTo>
                    <a:pt x="151" y="0"/>
                  </a:lnTo>
                  <a:lnTo>
                    <a:pt x="130" y="2"/>
                  </a:lnTo>
                  <a:lnTo>
                    <a:pt x="116" y="7"/>
                  </a:lnTo>
                  <a:lnTo>
                    <a:pt x="111" y="18"/>
                  </a:lnTo>
                  <a:close/>
                </a:path>
              </a:pathLst>
            </a:custGeom>
            <a:solidFill>
              <a:srgbClr val="FF7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6" name="Freeform 49"/>
            <p:cNvSpPr>
              <a:spLocks/>
            </p:cNvSpPr>
            <p:nvPr/>
          </p:nvSpPr>
          <p:spPr bwMode="auto">
            <a:xfrm>
              <a:off x="742" y="2086"/>
              <a:ext cx="346" cy="444"/>
            </a:xfrm>
            <a:custGeom>
              <a:avLst/>
              <a:gdLst>
                <a:gd name="T0" fmla="*/ 0 w 346"/>
                <a:gd name="T1" fmla="*/ 437 h 444"/>
                <a:gd name="T2" fmla="*/ 5 w 346"/>
                <a:gd name="T3" fmla="*/ 439 h 444"/>
                <a:gd name="T4" fmla="*/ 20 w 346"/>
                <a:gd name="T5" fmla="*/ 441 h 444"/>
                <a:gd name="T6" fmla="*/ 45 w 346"/>
                <a:gd name="T7" fmla="*/ 443 h 444"/>
                <a:gd name="T8" fmla="*/ 74 w 346"/>
                <a:gd name="T9" fmla="*/ 444 h 444"/>
                <a:gd name="T10" fmla="*/ 109 w 346"/>
                <a:gd name="T11" fmla="*/ 444 h 444"/>
                <a:gd name="T12" fmla="*/ 147 w 346"/>
                <a:gd name="T13" fmla="*/ 441 h 444"/>
                <a:gd name="T14" fmla="*/ 185 w 346"/>
                <a:gd name="T15" fmla="*/ 434 h 444"/>
                <a:gd name="T16" fmla="*/ 223 w 346"/>
                <a:gd name="T17" fmla="*/ 420 h 444"/>
                <a:gd name="T18" fmla="*/ 259 w 346"/>
                <a:gd name="T19" fmla="*/ 401 h 444"/>
                <a:gd name="T20" fmla="*/ 290 w 346"/>
                <a:gd name="T21" fmla="*/ 375 h 444"/>
                <a:gd name="T22" fmla="*/ 318 w 346"/>
                <a:gd name="T23" fmla="*/ 339 h 444"/>
                <a:gd name="T24" fmla="*/ 335 w 346"/>
                <a:gd name="T25" fmla="*/ 296 h 444"/>
                <a:gd name="T26" fmla="*/ 346 w 346"/>
                <a:gd name="T27" fmla="*/ 240 h 444"/>
                <a:gd name="T28" fmla="*/ 344 w 346"/>
                <a:gd name="T29" fmla="*/ 173 h 444"/>
                <a:gd name="T30" fmla="*/ 330 w 346"/>
                <a:gd name="T31" fmla="*/ 93 h 444"/>
                <a:gd name="T32" fmla="*/ 302 w 346"/>
                <a:gd name="T33" fmla="*/ 0 h 444"/>
                <a:gd name="T34" fmla="*/ 302 w 346"/>
                <a:gd name="T35" fmla="*/ 5 h 444"/>
                <a:gd name="T36" fmla="*/ 301 w 346"/>
                <a:gd name="T37" fmla="*/ 17 h 444"/>
                <a:gd name="T38" fmla="*/ 299 w 346"/>
                <a:gd name="T39" fmla="*/ 38 h 444"/>
                <a:gd name="T40" fmla="*/ 295 w 346"/>
                <a:gd name="T41" fmla="*/ 64 h 444"/>
                <a:gd name="T42" fmla="*/ 290 w 346"/>
                <a:gd name="T43" fmla="*/ 97 h 444"/>
                <a:gd name="T44" fmla="*/ 283 w 346"/>
                <a:gd name="T45" fmla="*/ 131 h 444"/>
                <a:gd name="T46" fmla="*/ 273 w 346"/>
                <a:gd name="T47" fmla="*/ 169 h 444"/>
                <a:gd name="T48" fmla="*/ 261 w 346"/>
                <a:gd name="T49" fmla="*/ 209 h 444"/>
                <a:gd name="T50" fmla="*/ 244 w 346"/>
                <a:gd name="T51" fmla="*/ 249 h 444"/>
                <a:gd name="T52" fmla="*/ 223 w 346"/>
                <a:gd name="T53" fmla="*/ 287 h 444"/>
                <a:gd name="T54" fmla="*/ 199 w 346"/>
                <a:gd name="T55" fmla="*/ 325 h 444"/>
                <a:gd name="T56" fmla="*/ 169 w 346"/>
                <a:gd name="T57" fmla="*/ 358 h 444"/>
                <a:gd name="T58" fmla="*/ 136 w 346"/>
                <a:gd name="T59" fmla="*/ 387 h 444"/>
                <a:gd name="T60" fmla="*/ 96 w 346"/>
                <a:gd name="T61" fmla="*/ 411 h 444"/>
                <a:gd name="T62" fmla="*/ 52 w 346"/>
                <a:gd name="T63" fmla="*/ 429 h 444"/>
                <a:gd name="T64" fmla="*/ 0 w 346"/>
                <a:gd name="T65" fmla="*/ 437 h 44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46" h="444">
                  <a:moveTo>
                    <a:pt x="0" y="437"/>
                  </a:moveTo>
                  <a:lnTo>
                    <a:pt x="5" y="439"/>
                  </a:lnTo>
                  <a:lnTo>
                    <a:pt x="20" y="441"/>
                  </a:lnTo>
                  <a:lnTo>
                    <a:pt x="45" y="443"/>
                  </a:lnTo>
                  <a:lnTo>
                    <a:pt x="74" y="444"/>
                  </a:lnTo>
                  <a:lnTo>
                    <a:pt x="109" y="444"/>
                  </a:lnTo>
                  <a:lnTo>
                    <a:pt x="147" y="441"/>
                  </a:lnTo>
                  <a:lnTo>
                    <a:pt x="185" y="434"/>
                  </a:lnTo>
                  <a:lnTo>
                    <a:pt x="223" y="420"/>
                  </a:lnTo>
                  <a:lnTo>
                    <a:pt x="259" y="401"/>
                  </a:lnTo>
                  <a:lnTo>
                    <a:pt x="290" y="375"/>
                  </a:lnTo>
                  <a:lnTo>
                    <a:pt x="318" y="339"/>
                  </a:lnTo>
                  <a:lnTo>
                    <a:pt x="335" y="296"/>
                  </a:lnTo>
                  <a:lnTo>
                    <a:pt x="346" y="240"/>
                  </a:lnTo>
                  <a:lnTo>
                    <a:pt x="344" y="173"/>
                  </a:lnTo>
                  <a:lnTo>
                    <a:pt x="330" y="93"/>
                  </a:lnTo>
                  <a:lnTo>
                    <a:pt x="302" y="0"/>
                  </a:lnTo>
                  <a:lnTo>
                    <a:pt x="302" y="5"/>
                  </a:lnTo>
                  <a:lnTo>
                    <a:pt x="301" y="17"/>
                  </a:lnTo>
                  <a:lnTo>
                    <a:pt x="299" y="38"/>
                  </a:lnTo>
                  <a:lnTo>
                    <a:pt x="295" y="64"/>
                  </a:lnTo>
                  <a:lnTo>
                    <a:pt x="290" y="97"/>
                  </a:lnTo>
                  <a:lnTo>
                    <a:pt x="283" y="131"/>
                  </a:lnTo>
                  <a:lnTo>
                    <a:pt x="273" y="169"/>
                  </a:lnTo>
                  <a:lnTo>
                    <a:pt x="261" y="209"/>
                  </a:lnTo>
                  <a:lnTo>
                    <a:pt x="244" y="249"/>
                  </a:lnTo>
                  <a:lnTo>
                    <a:pt x="223" y="287"/>
                  </a:lnTo>
                  <a:lnTo>
                    <a:pt x="199" y="325"/>
                  </a:lnTo>
                  <a:lnTo>
                    <a:pt x="169" y="358"/>
                  </a:lnTo>
                  <a:lnTo>
                    <a:pt x="136" y="387"/>
                  </a:lnTo>
                  <a:lnTo>
                    <a:pt x="96" y="411"/>
                  </a:lnTo>
                  <a:lnTo>
                    <a:pt x="52" y="429"/>
                  </a:lnTo>
                  <a:lnTo>
                    <a:pt x="0" y="437"/>
                  </a:lnTo>
                  <a:close/>
                </a:path>
              </a:pathLst>
            </a:custGeom>
            <a:solidFill>
              <a:srgbClr val="FF3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7" name="Freeform 50"/>
            <p:cNvSpPr>
              <a:spLocks/>
            </p:cNvSpPr>
            <p:nvPr/>
          </p:nvSpPr>
          <p:spPr bwMode="auto">
            <a:xfrm>
              <a:off x="1051" y="2762"/>
              <a:ext cx="163" cy="806"/>
            </a:xfrm>
            <a:custGeom>
              <a:avLst/>
              <a:gdLst>
                <a:gd name="T0" fmla="*/ 0 w 163"/>
                <a:gd name="T1" fmla="*/ 806 h 806"/>
                <a:gd name="T2" fmla="*/ 11 w 163"/>
                <a:gd name="T3" fmla="*/ 787 h 806"/>
                <a:gd name="T4" fmla="*/ 37 w 163"/>
                <a:gd name="T5" fmla="*/ 734 h 806"/>
                <a:gd name="T6" fmla="*/ 73 w 163"/>
                <a:gd name="T7" fmla="*/ 651 h 806"/>
                <a:gd name="T8" fmla="*/ 111 w 163"/>
                <a:gd name="T9" fmla="*/ 543 h 806"/>
                <a:gd name="T10" fmla="*/ 144 w 163"/>
                <a:gd name="T11" fmla="*/ 419 h 806"/>
                <a:gd name="T12" fmla="*/ 163 w 163"/>
                <a:gd name="T13" fmla="*/ 284 h 806"/>
                <a:gd name="T14" fmla="*/ 163 w 163"/>
                <a:gd name="T15" fmla="*/ 142 h 806"/>
                <a:gd name="T16" fmla="*/ 137 w 163"/>
                <a:gd name="T17" fmla="*/ 0 h 806"/>
                <a:gd name="T18" fmla="*/ 137 w 163"/>
                <a:gd name="T19" fmla="*/ 19 h 806"/>
                <a:gd name="T20" fmla="*/ 139 w 163"/>
                <a:gd name="T21" fmla="*/ 73 h 806"/>
                <a:gd name="T22" fmla="*/ 135 w 163"/>
                <a:gd name="T23" fmla="*/ 156 h 806"/>
                <a:gd name="T24" fmla="*/ 128 w 163"/>
                <a:gd name="T25" fmla="*/ 261 h 806"/>
                <a:gd name="T26" fmla="*/ 113 w 163"/>
                <a:gd name="T27" fmla="*/ 384 h 806"/>
                <a:gd name="T28" fmla="*/ 89 w 163"/>
                <a:gd name="T29" fmla="*/ 521 h 806"/>
                <a:gd name="T30" fmla="*/ 52 w 163"/>
                <a:gd name="T31" fmla="*/ 663 h 806"/>
                <a:gd name="T32" fmla="*/ 0 w 163"/>
                <a:gd name="T33" fmla="*/ 806 h 80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63" h="806">
                  <a:moveTo>
                    <a:pt x="0" y="806"/>
                  </a:moveTo>
                  <a:lnTo>
                    <a:pt x="11" y="787"/>
                  </a:lnTo>
                  <a:lnTo>
                    <a:pt x="37" y="734"/>
                  </a:lnTo>
                  <a:lnTo>
                    <a:pt x="73" y="651"/>
                  </a:lnTo>
                  <a:lnTo>
                    <a:pt x="111" y="543"/>
                  </a:lnTo>
                  <a:lnTo>
                    <a:pt x="144" y="419"/>
                  </a:lnTo>
                  <a:lnTo>
                    <a:pt x="163" y="284"/>
                  </a:lnTo>
                  <a:lnTo>
                    <a:pt x="163" y="142"/>
                  </a:lnTo>
                  <a:lnTo>
                    <a:pt x="137" y="0"/>
                  </a:lnTo>
                  <a:lnTo>
                    <a:pt x="137" y="19"/>
                  </a:lnTo>
                  <a:lnTo>
                    <a:pt x="139" y="73"/>
                  </a:lnTo>
                  <a:lnTo>
                    <a:pt x="135" y="156"/>
                  </a:lnTo>
                  <a:lnTo>
                    <a:pt x="128" y="261"/>
                  </a:lnTo>
                  <a:lnTo>
                    <a:pt x="113" y="384"/>
                  </a:lnTo>
                  <a:lnTo>
                    <a:pt x="89" y="521"/>
                  </a:lnTo>
                  <a:lnTo>
                    <a:pt x="52" y="663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8" name="Freeform 51"/>
            <p:cNvSpPr>
              <a:spLocks/>
            </p:cNvSpPr>
            <p:nvPr/>
          </p:nvSpPr>
          <p:spPr bwMode="auto">
            <a:xfrm>
              <a:off x="925" y="1743"/>
              <a:ext cx="922" cy="863"/>
            </a:xfrm>
            <a:custGeom>
              <a:avLst/>
              <a:gdLst>
                <a:gd name="T0" fmla="*/ 853 w 922"/>
                <a:gd name="T1" fmla="*/ 481 h 863"/>
                <a:gd name="T2" fmla="*/ 864 w 922"/>
                <a:gd name="T3" fmla="*/ 559 h 863"/>
                <a:gd name="T4" fmla="*/ 893 w 922"/>
                <a:gd name="T5" fmla="*/ 630 h 863"/>
                <a:gd name="T6" fmla="*/ 919 w 922"/>
                <a:gd name="T7" fmla="*/ 677 h 863"/>
                <a:gd name="T8" fmla="*/ 877 w 922"/>
                <a:gd name="T9" fmla="*/ 706 h 863"/>
                <a:gd name="T10" fmla="*/ 782 w 922"/>
                <a:gd name="T11" fmla="*/ 741 h 863"/>
                <a:gd name="T12" fmla="*/ 682 w 922"/>
                <a:gd name="T13" fmla="*/ 767 h 863"/>
                <a:gd name="T14" fmla="*/ 585 w 922"/>
                <a:gd name="T15" fmla="*/ 782 h 863"/>
                <a:gd name="T16" fmla="*/ 497 w 922"/>
                <a:gd name="T17" fmla="*/ 791 h 863"/>
                <a:gd name="T18" fmla="*/ 421 w 922"/>
                <a:gd name="T19" fmla="*/ 794 h 863"/>
                <a:gd name="T20" fmla="*/ 365 w 922"/>
                <a:gd name="T21" fmla="*/ 794 h 863"/>
                <a:gd name="T22" fmla="*/ 334 w 922"/>
                <a:gd name="T23" fmla="*/ 794 h 863"/>
                <a:gd name="T24" fmla="*/ 315 w 922"/>
                <a:gd name="T25" fmla="*/ 786 h 863"/>
                <a:gd name="T26" fmla="*/ 294 w 922"/>
                <a:gd name="T27" fmla="*/ 786 h 863"/>
                <a:gd name="T28" fmla="*/ 280 w 922"/>
                <a:gd name="T29" fmla="*/ 799 h 863"/>
                <a:gd name="T30" fmla="*/ 273 w 922"/>
                <a:gd name="T31" fmla="*/ 813 h 863"/>
                <a:gd name="T32" fmla="*/ 204 w 922"/>
                <a:gd name="T33" fmla="*/ 863 h 863"/>
                <a:gd name="T34" fmla="*/ 112 w 922"/>
                <a:gd name="T35" fmla="*/ 784 h 863"/>
                <a:gd name="T36" fmla="*/ 66 w 922"/>
                <a:gd name="T37" fmla="*/ 590 h 863"/>
                <a:gd name="T38" fmla="*/ 52 w 922"/>
                <a:gd name="T39" fmla="*/ 426 h 863"/>
                <a:gd name="T40" fmla="*/ 78 w 922"/>
                <a:gd name="T41" fmla="*/ 351 h 863"/>
                <a:gd name="T42" fmla="*/ 80 w 922"/>
                <a:gd name="T43" fmla="*/ 230 h 863"/>
                <a:gd name="T44" fmla="*/ 43 w 922"/>
                <a:gd name="T45" fmla="*/ 104 h 863"/>
                <a:gd name="T46" fmla="*/ 7 w 922"/>
                <a:gd name="T47" fmla="*/ 19 h 863"/>
                <a:gd name="T48" fmla="*/ 9 w 922"/>
                <a:gd name="T49" fmla="*/ 5 h 863"/>
                <a:gd name="T50" fmla="*/ 68 w 922"/>
                <a:gd name="T51" fmla="*/ 0 h 863"/>
                <a:gd name="T52" fmla="*/ 151 w 922"/>
                <a:gd name="T53" fmla="*/ 23 h 863"/>
                <a:gd name="T54" fmla="*/ 220 w 922"/>
                <a:gd name="T55" fmla="*/ 104 h 863"/>
                <a:gd name="T56" fmla="*/ 237 w 922"/>
                <a:gd name="T57" fmla="*/ 190 h 863"/>
                <a:gd name="T58" fmla="*/ 235 w 922"/>
                <a:gd name="T59" fmla="*/ 282 h 863"/>
                <a:gd name="T60" fmla="*/ 239 w 922"/>
                <a:gd name="T61" fmla="*/ 407 h 863"/>
                <a:gd name="T62" fmla="*/ 260 w 922"/>
                <a:gd name="T63" fmla="*/ 504 h 863"/>
                <a:gd name="T64" fmla="*/ 280 w 922"/>
                <a:gd name="T65" fmla="*/ 521 h 863"/>
                <a:gd name="T66" fmla="*/ 298 w 922"/>
                <a:gd name="T67" fmla="*/ 507 h 863"/>
                <a:gd name="T68" fmla="*/ 324 w 922"/>
                <a:gd name="T69" fmla="*/ 502 h 863"/>
                <a:gd name="T70" fmla="*/ 356 w 922"/>
                <a:gd name="T71" fmla="*/ 533 h 863"/>
                <a:gd name="T72" fmla="*/ 391 w 922"/>
                <a:gd name="T73" fmla="*/ 623 h 863"/>
                <a:gd name="T74" fmla="*/ 379 w 922"/>
                <a:gd name="T75" fmla="*/ 588 h 863"/>
                <a:gd name="T76" fmla="*/ 376 w 922"/>
                <a:gd name="T77" fmla="*/ 573 h 863"/>
                <a:gd name="T78" fmla="*/ 396 w 922"/>
                <a:gd name="T79" fmla="*/ 583 h 863"/>
                <a:gd name="T80" fmla="*/ 434 w 922"/>
                <a:gd name="T81" fmla="*/ 588 h 863"/>
                <a:gd name="T82" fmla="*/ 486 w 922"/>
                <a:gd name="T83" fmla="*/ 571 h 863"/>
                <a:gd name="T84" fmla="*/ 542 w 922"/>
                <a:gd name="T85" fmla="*/ 528 h 863"/>
                <a:gd name="T86" fmla="*/ 555 w 922"/>
                <a:gd name="T87" fmla="*/ 516 h 863"/>
                <a:gd name="T88" fmla="*/ 540 w 922"/>
                <a:gd name="T89" fmla="*/ 530 h 863"/>
                <a:gd name="T90" fmla="*/ 521 w 922"/>
                <a:gd name="T91" fmla="*/ 545 h 863"/>
                <a:gd name="T92" fmla="*/ 521 w 922"/>
                <a:gd name="T93" fmla="*/ 547 h 863"/>
                <a:gd name="T94" fmla="*/ 547 w 922"/>
                <a:gd name="T95" fmla="*/ 538 h 863"/>
                <a:gd name="T96" fmla="*/ 590 w 922"/>
                <a:gd name="T97" fmla="*/ 528 h 863"/>
                <a:gd name="T98" fmla="*/ 639 w 922"/>
                <a:gd name="T99" fmla="*/ 523 h 863"/>
                <a:gd name="T100" fmla="*/ 862 w 922"/>
                <a:gd name="T101" fmla="*/ 448 h 86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922" h="863">
                  <a:moveTo>
                    <a:pt x="862" y="448"/>
                  </a:moveTo>
                  <a:lnTo>
                    <a:pt x="853" y="481"/>
                  </a:lnTo>
                  <a:lnTo>
                    <a:pt x="853" y="519"/>
                  </a:lnTo>
                  <a:lnTo>
                    <a:pt x="864" y="559"/>
                  </a:lnTo>
                  <a:lnTo>
                    <a:pt x="877" y="597"/>
                  </a:lnTo>
                  <a:lnTo>
                    <a:pt x="893" y="630"/>
                  </a:lnTo>
                  <a:lnTo>
                    <a:pt x="907" y="658"/>
                  </a:lnTo>
                  <a:lnTo>
                    <a:pt x="919" y="677"/>
                  </a:lnTo>
                  <a:lnTo>
                    <a:pt x="922" y="683"/>
                  </a:lnTo>
                  <a:lnTo>
                    <a:pt x="877" y="706"/>
                  </a:lnTo>
                  <a:lnTo>
                    <a:pt x="831" y="725"/>
                  </a:lnTo>
                  <a:lnTo>
                    <a:pt x="782" y="741"/>
                  </a:lnTo>
                  <a:lnTo>
                    <a:pt x="732" y="754"/>
                  </a:lnTo>
                  <a:lnTo>
                    <a:pt x="682" y="767"/>
                  </a:lnTo>
                  <a:lnTo>
                    <a:pt x="633" y="775"/>
                  </a:lnTo>
                  <a:lnTo>
                    <a:pt x="585" y="782"/>
                  </a:lnTo>
                  <a:lnTo>
                    <a:pt x="540" y="787"/>
                  </a:lnTo>
                  <a:lnTo>
                    <a:pt x="497" y="791"/>
                  </a:lnTo>
                  <a:lnTo>
                    <a:pt x="457" y="793"/>
                  </a:lnTo>
                  <a:lnTo>
                    <a:pt x="421" y="794"/>
                  </a:lnTo>
                  <a:lnTo>
                    <a:pt x="391" y="794"/>
                  </a:lnTo>
                  <a:lnTo>
                    <a:pt x="365" y="794"/>
                  </a:lnTo>
                  <a:lnTo>
                    <a:pt x="346" y="794"/>
                  </a:lnTo>
                  <a:lnTo>
                    <a:pt x="334" y="794"/>
                  </a:lnTo>
                  <a:lnTo>
                    <a:pt x="331" y="794"/>
                  </a:lnTo>
                  <a:lnTo>
                    <a:pt x="315" y="786"/>
                  </a:lnTo>
                  <a:lnTo>
                    <a:pt x="303" y="782"/>
                  </a:lnTo>
                  <a:lnTo>
                    <a:pt x="294" y="786"/>
                  </a:lnTo>
                  <a:lnTo>
                    <a:pt x="286" y="791"/>
                  </a:lnTo>
                  <a:lnTo>
                    <a:pt x="280" y="799"/>
                  </a:lnTo>
                  <a:lnTo>
                    <a:pt x="277" y="806"/>
                  </a:lnTo>
                  <a:lnTo>
                    <a:pt x="273" y="813"/>
                  </a:lnTo>
                  <a:lnTo>
                    <a:pt x="273" y="815"/>
                  </a:lnTo>
                  <a:lnTo>
                    <a:pt x="204" y="863"/>
                  </a:lnTo>
                  <a:lnTo>
                    <a:pt x="152" y="846"/>
                  </a:lnTo>
                  <a:lnTo>
                    <a:pt x="112" y="784"/>
                  </a:lnTo>
                  <a:lnTo>
                    <a:pt x="85" y="692"/>
                  </a:lnTo>
                  <a:lnTo>
                    <a:pt x="66" y="590"/>
                  </a:lnTo>
                  <a:lnTo>
                    <a:pt x="55" y="495"/>
                  </a:lnTo>
                  <a:lnTo>
                    <a:pt x="52" y="426"/>
                  </a:lnTo>
                  <a:lnTo>
                    <a:pt x="50" y="398"/>
                  </a:lnTo>
                  <a:lnTo>
                    <a:pt x="78" y="351"/>
                  </a:lnTo>
                  <a:lnTo>
                    <a:pt x="85" y="294"/>
                  </a:lnTo>
                  <a:lnTo>
                    <a:pt x="80" y="230"/>
                  </a:lnTo>
                  <a:lnTo>
                    <a:pt x="64" y="164"/>
                  </a:lnTo>
                  <a:lnTo>
                    <a:pt x="43" y="104"/>
                  </a:lnTo>
                  <a:lnTo>
                    <a:pt x="23" y="54"/>
                  </a:lnTo>
                  <a:lnTo>
                    <a:pt x="7" y="19"/>
                  </a:lnTo>
                  <a:lnTo>
                    <a:pt x="0" y="7"/>
                  </a:lnTo>
                  <a:lnTo>
                    <a:pt x="9" y="5"/>
                  </a:lnTo>
                  <a:lnTo>
                    <a:pt x="33" y="2"/>
                  </a:lnTo>
                  <a:lnTo>
                    <a:pt x="68" y="0"/>
                  </a:lnTo>
                  <a:lnTo>
                    <a:pt x="109" y="5"/>
                  </a:lnTo>
                  <a:lnTo>
                    <a:pt x="151" y="23"/>
                  </a:lnTo>
                  <a:lnTo>
                    <a:pt x="189" y="54"/>
                  </a:lnTo>
                  <a:lnTo>
                    <a:pt x="220" y="104"/>
                  </a:lnTo>
                  <a:lnTo>
                    <a:pt x="237" y="177"/>
                  </a:lnTo>
                  <a:lnTo>
                    <a:pt x="237" y="190"/>
                  </a:lnTo>
                  <a:lnTo>
                    <a:pt x="235" y="228"/>
                  </a:lnTo>
                  <a:lnTo>
                    <a:pt x="235" y="282"/>
                  </a:lnTo>
                  <a:lnTo>
                    <a:pt x="235" y="344"/>
                  </a:lnTo>
                  <a:lnTo>
                    <a:pt x="239" y="407"/>
                  </a:lnTo>
                  <a:lnTo>
                    <a:pt x="247" y="462"/>
                  </a:lnTo>
                  <a:lnTo>
                    <a:pt x="260" y="504"/>
                  </a:lnTo>
                  <a:lnTo>
                    <a:pt x="279" y="524"/>
                  </a:lnTo>
                  <a:lnTo>
                    <a:pt x="280" y="521"/>
                  </a:lnTo>
                  <a:lnTo>
                    <a:pt x="287" y="514"/>
                  </a:lnTo>
                  <a:lnTo>
                    <a:pt x="298" y="507"/>
                  </a:lnTo>
                  <a:lnTo>
                    <a:pt x="310" y="502"/>
                  </a:lnTo>
                  <a:lnTo>
                    <a:pt x="324" y="502"/>
                  </a:lnTo>
                  <a:lnTo>
                    <a:pt x="339" y="512"/>
                  </a:lnTo>
                  <a:lnTo>
                    <a:pt x="356" y="533"/>
                  </a:lnTo>
                  <a:lnTo>
                    <a:pt x="372" y="571"/>
                  </a:lnTo>
                  <a:lnTo>
                    <a:pt x="391" y="623"/>
                  </a:lnTo>
                  <a:lnTo>
                    <a:pt x="388" y="616"/>
                  </a:lnTo>
                  <a:lnTo>
                    <a:pt x="379" y="588"/>
                  </a:lnTo>
                  <a:lnTo>
                    <a:pt x="372" y="571"/>
                  </a:lnTo>
                  <a:lnTo>
                    <a:pt x="376" y="573"/>
                  </a:lnTo>
                  <a:lnTo>
                    <a:pt x="382" y="578"/>
                  </a:lnTo>
                  <a:lnTo>
                    <a:pt x="396" y="583"/>
                  </a:lnTo>
                  <a:lnTo>
                    <a:pt x="414" y="588"/>
                  </a:lnTo>
                  <a:lnTo>
                    <a:pt x="434" y="588"/>
                  </a:lnTo>
                  <a:lnTo>
                    <a:pt x="459" y="583"/>
                  </a:lnTo>
                  <a:lnTo>
                    <a:pt x="486" y="571"/>
                  </a:lnTo>
                  <a:lnTo>
                    <a:pt x="517" y="549"/>
                  </a:lnTo>
                  <a:lnTo>
                    <a:pt x="542" y="528"/>
                  </a:lnTo>
                  <a:lnTo>
                    <a:pt x="554" y="517"/>
                  </a:lnTo>
                  <a:lnTo>
                    <a:pt x="555" y="516"/>
                  </a:lnTo>
                  <a:lnTo>
                    <a:pt x="549" y="521"/>
                  </a:lnTo>
                  <a:lnTo>
                    <a:pt x="540" y="530"/>
                  </a:lnTo>
                  <a:lnTo>
                    <a:pt x="530" y="538"/>
                  </a:lnTo>
                  <a:lnTo>
                    <a:pt x="521" y="545"/>
                  </a:lnTo>
                  <a:lnTo>
                    <a:pt x="517" y="549"/>
                  </a:lnTo>
                  <a:lnTo>
                    <a:pt x="521" y="547"/>
                  </a:lnTo>
                  <a:lnTo>
                    <a:pt x="531" y="543"/>
                  </a:lnTo>
                  <a:lnTo>
                    <a:pt x="547" y="538"/>
                  </a:lnTo>
                  <a:lnTo>
                    <a:pt x="568" y="533"/>
                  </a:lnTo>
                  <a:lnTo>
                    <a:pt x="590" y="528"/>
                  </a:lnTo>
                  <a:lnTo>
                    <a:pt x="614" y="524"/>
                  </a:lnTo>
                  <a:lnTo>
                    <a:pt x="639" y="523"/>
                  </a:lnTo>
                  <a:lnTo>
                    <a:pt x="661" y="524"/>
                  </a:lnTo>
                  <a:lnTo>
                    <a:pt x="862" y="448"/>
                  </a:lnTo>
                  <a:close/>
                </a:path>
              </a:pathLst>
            </a:custGeom>
            <a:solidFill>
              <a:srgbClr val="FF9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9" name="Freeform 52"/>
            <p:cNvSpPr>
              <a:spLocks/>
            </p:cNvSpPr>
            <p:nvPr/>
          </p:nvSpPr>
          <p:spPr bwMode="auto">
            <a:xfrm>
              <a:off x="152" y="1771"/>
              <a:ext cx="898" cy="1384"/>
            </a:xfrm>
            <a:custGeom>
              <a:avLst/>
              <a:gdLst>
                <a:gd name="T0" fmla="*/ 413 w 898"/>
                <a:gd name="T1" fmla="*/ 7 h 1384"/>
                <a:gd name="T2" fmla="*/ 368 w 898"/>
                <a:gd name="T3" fmla="*/ 55 h 1384"/>
                <a:gd name="T4" fmla="*/ 294 w 898"/>
                <a:gd name="T5" fmla="*/ 121 h 1384"/>
                <a:gd name="T6" fmla="*/ 209 w 898"/>
                <a:gd name="T7" fmla="*/ 173 h 1384"/>
                <a:gd name="T8" fmla="*/ 160 w 898"/>
                <a:gd name="T9" fmla="*/ 187 h 1384"/>
                <a:gd name="T10" fmla="*/ 105 w 898"/>
                <a:gd name="T11" fmla="*/ 214 h 1384"/>
                <a:gd name="T12" fmla="*/ 36 w 898"/>
                <a:gd name="T13" fmla="*/ 275 h 1384"/>
                <a:gd name="T14" fmla="*/ 0 w 898"/>
                <a:gd name="T15" fmla="*/ 373 h 1384"/>
                <a:gd name="T16" fmla="*/ 12 w 898"/>
                <a:gd name="T17" fmla="*/ 457 h 1384"/>
                <a:gd name="T18" fmla="*/ 27 w 898"/>
                <a:gd name="T19" fmla="*/ 586 h 1384"/>
                <a:gd name="T20" fmla="*/ 46 w 898"/>
                <a:gd name="T21" fmla="*/ 771 h 1384"/>
                <a:gd name="T22" fmla="*/ 50 w 898"/>
                <a:gd name="T23" fmla="*/ 939 h 1384"/>
                <a:gd name="T24" fmla="*/ 39 w 898"/>
                <a:gd name="T25" fmla="*/ 1002 h 1384"/>
                <a:gd name="T26" fmla="*/ 38 w 898"/>
                <a:gd name="T27" fmla="*/ 1067 h 1384"/>
                <a:gd name="T28" fmla="*/ 62 w 898"/>
                <a:gd name="T29" fmla="*/ 1162 h 1384"/>
                <a:gd name="T30" fmla="*/ 147 w 898"/>
                <a:gd name="T31" fmla="*/ 1251 h 1384"/>
                <a:gd name="T32" fmla="*/ 224 w 898"/>
                <a:gd name="T33" fmla="*/ 1280 h 1384"/>
                <a:gd name="T34" fmla="*/ 266 w 898"/>
                <a:gd name="T35" fmla="*/ 1284 h 1384"/>
                <a:gd name="T36" fmla="*/ 335 w 898"/>
                <a:gd name="T37" fmla="*/ 1291 h 1384"/>
                <a:gd name="T38" fmla="*/ 425 w 898"/>
                <a:gd name="T39" fmla="*/ 1301 h 1384"/>
                <a:gd name="T40" fmla="*/ 524 w 898"/>
                <a:gd name="T41" fmla="*/ 1313 h 1384"/>
                <a:gd name="T42" fmla="*/ 619 w 898"/>
                <a:gd name="T43" fmla="*/ 1330 h 1384"/>
                <a:gd name="T44" fmla="*/ 700 w 898"/>
                <a:gd name="T45" fmla="*/ 1349 h 1384"/>
                <a:gd name="T46" fmla="*/ 757 w 898"/>
                <a:gd name="T47" fmla="*/ 1372 h 1384"/>
                <a:gd name="T48" fmla="*/ 780 w 898"/>
                <a:gd name="T49" fmla="*/ 1379 h 1384"/>
                <a:gd name="T50" fmla="*/ 825 w 898"/>
                <a:gd name="T51" fmla="*/ 1342 h 1384"/>
                <a:gd name="T52" fmla="*/ 879 w 898"/>
                <a:gd name="T53" fmla="*/ 1275 h 1384"/>
                <a:gd name="T54" fmla="*/ 898 w 898"/>
                <a:gd name="T55" fmla="*/ 1190 h 1384"/>
                <a:gd name="T56" fmla="*/ 875 w 898"/>
                <a:gd name="T57" fmla="*/ 1143 h 1384"/>
                <a:gd name="T58" fmla="*/ 825 w 898"/>
                <a:gd name="T59" fmla="*/ 1138 h 1384"/>
                <a:gd name="T60" fmla="*/ 754 w 898"/>
                <a:gd name="T61" fmla="*/ 1126 h 1384"/>
                <a:gd name="T62" fmla="*/ 686 w 898"/>
                <a:gd name="T63" fmla="*/ 1102 h 1384"/>
                <a:gd name="T64" fmla="*/ 669 w 898"/>
                <a:gd name="T65" fmla="*/ 1069 h 1384"/>
                <a:gd name="T66" fmla="*/ 709 w 898"/>
                <a:gd name="T67" fmla="*/ 962 h 1384"/>
                <a:gd name="T68" fmla="*/ 735 w 898"/>
                <a:gd name="T69" fmla="*/ 775 h 1384"/>
                <a:gd name="T70" fmla="*/ 688 w 898"/>
                <a:gd name="T71" fmla="*/ 534 h 1384"/>
                <a:gd name="T72" fmla="*/ 616 w 898"/>
                <a:gd name="T73" fmla="*/ 401 h 1384"/>
                <a:gd name="T74" fmla="*/ 593 w 898"/>
                <a:gd name="T75" fmla="*/ 392 h 1384"/>
                <a:gd name="T76" fmla="*/ 555 w 898"/>
                <a:gd name="T77" fmla="*/ 372 h 1384"/>
                <a:gd name="T78" fmla="*/ 508 w 898"/>
                <a:gd name="T79" fmla="*/ 339 h 1384"/>
                <a:gd name="T80" fmla="*/ 463 w 898"/>
                <a:gd name="T81" fmla="*/ 292 h 1384"/>
                <a:gd name="T82" fmla="*/ 427 w 898"/>
                <a:gd name="T83" fmla="*/ 230 h 1384"/>
                <a:gd name="T84" fmla="*/ 404 w 898"/>
                <a:gd name="T85" fmla="*/ 152 h 1384"/>
                <a:gd name="T86" fmla="*/ 408 w 898"/>
                <a:gd name="T87" fmla="*/ 55 h 138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898" h="1384">
                  <a:moveTo>
                    <a:pt x="420" y="0"/>
                  </a:moveTo>
                  <a:lnTo>
                    <a:pt x="413" y="7"/>
                  </a:lnTo>
                  <a:lnTo>
                    <a:pt x="396" y="27"/>
                  </a:lnTo>
                  <a:lnTo>
                    <a:pt x="368" y="55"/>
                  </a:lnTo>
                  <a:lnTo>
                    <a:pt x="333" y="88"/>
                  </a:lnTo>
                  <a:lnTo>
                    <a:pt x="294" y="121"/>
                  </a:lnTo>
                  <a:lnTo>
                    <a:pt x="252" y="150"/>
                  </a:lnTo>
                  <a:lnTo>
                    <a:pt x="209" y="173"/>
                  </a:lnTo>
                  <a:lnTo>
                    <a:pt x="169" y="183"/>
                  </a:lnTo>
                  <a:lnTo>
                    <a:pt x="160" y="187"/>
                  </a:lnTo>
                  <a:lnTo>
                    <a:pt x="136" y="197"/>
                  </a:lnTo>
                  <a:lnTo>
                    <a:pt x="105" y="214"/>
                  </a:lnTo>
                  <a:lnTo>
                    <a:pt x="69" y="240"/>
                  </a:lnTo>
                  <a:lnTo>
                    <a:pt x="36" y="275"/>
                  </a:lnTo>
                  <a:lnTo>
                    <a:pt x="12" y="318"/>
                  </a:lnTo>
                  <a:lnTo>
                    <a:pt x="0" y="373"/>
                  </a:lnTo>
                  <a:lnTo>
                    <a:pt x="8" y="437"/>
                  </a:lnTo>
                  <a:lnTo>
                    <a:pt x="12" y="457"/>
                  </a:lnTo>
                  <a:lnTo>
                    <a:pt x="19" y="510"/>
                  </a:lnTo>
                  <a:lnTo>
                    <a:pt x="27" y="586"/>
                  </a:lnTo>
                  <a:lnTo>
                    <a:pt x="38" y="676"/>
                  </a:lnTo>
                  <a:lnTo>
                    <a:pt x="46" y="771"/>
                  </a:lnTo>
                  <a:lnTo>
                    <a:pt x="50" y="863"/>
                  </a:lnTo>
                  <a:lnTo>
                    <a:pt x="50" y="939"/>
                  </a:lnTo>
                  <a:lnTo>
                    <a:pt x="41" y="991"/>
                  </a:lnTo>
                  <a:lnTo>
                    <a:pt x="39" y="1002"/>
                  </a:lnTo>
                  <a:lnTo>
                    <a:pt x="38" y="1028"/>
                  </a:lnTo>
                  <a:lnTo>
                    <a:pt x="38" y="1067"/>
                  </a:lnTo>
                  <a:lnTo>
                    <a:pt x="45" y="1112"/>
                  </a:lnTo>
                  <a:lnTo>
                    <a:pt x="62" y="1162"/>
                  </a:lnTo>
                  <a:lnTo>
                    <a:pt x="95" y="1209"/>
                  </a:lnTo>
                  <a:lnTo>
                    <a:pt x="147" y="1251"/>
                  </a:lnTo>
                  <a:lnTo>
                    <a:pt x="219" y="1280"/>
                  </a:lnTo>
                  <a:lnTo>
                    <a:pt x="224" y="1280"/>
                  </a:lnTo>
                  <a:lnTo>
                    <a:pt x="240" y="1282"/>
                  </a:lnTo>
                  <a:lnTo>
                    <a:pt x="266" y="1284"/>
                  </a:lnTo>
                  <a:lnTo>
                    <a:pt x="297" y="1287"/>
                  </a:lnTo>
                  <a:lnTo>
                    <a:pt x="335" y="1291"/>
                  </a:lnTo>
                  <a:lnTo>
                    <a:pt x="378" y="1296"/>
                  </a:lnTo>
                  <a:lnTo>
                    <a:pt x="425" y="1301"/>
                  </a:lnTo>
                  <a:lnTo>
                    <a:pt x="474" y="1306"/>
                  </a:lnTo>
                  <a:lnTo>
                    <a:pt x="524" y="1313"/>
                  </a:lnTo>
                  <a:lnTo>
                    <a:pt x="572" y="1322"/>
                  </a:lnTo>
                  <a:lnTo>
                    <a:pt x="619" y="1330"/>
                  </a:lnTo>
                  <a:lnTo>
                    <a:pt x="662" y="1339"/>
                  </a:lnTo>
                  <a:lnTo>
                    <a:pt x="700" y="1349"/>
                  </a:lnTo>
                  <a:lnTo>
                    <a:pt x="731" y="1360"/>
                  </a:lnTo>
                  <a:lnTo>
                    <a:pt x="757" y="1372"/>
                  </a:lnTo>
                  <a:lnTo>
                    <a:pt x="773" y="1384"/>
                  </a:lnTo>
                  <a:lnTo>
                    <a:pt x="780" y="1379"/>
                  </a:lnTo>
                  <a:lnTo>
                    <a:pt x="799" y="1365"/>
                  </a:lnTo>
                  <a:lnTo>
                    <a:pt x="825" y="1342"/>
                  </a:lnTo>
                  <a:lnTo>
                    <a:pt x="854" y="1311"/>
                  </a:lnTo>
                  <a:lnTo>
                    <a:pt x="879" y="1275"/>
                  </a:lnTo>
                  <a:lnTo>
                    <a:pt x="894" y="1235"/>
                  </a:lnTo>
                  <a:lnTo>
                    <a:pt x="898" y="1190"/>
                  </a:lnTo>
                  <a:lnTo>
                    <a:pt x="882" y="1143"/>
                  </a:lnTo>
                  <a:lnTo>
                    <a:pt x="875" y="1143"/>
                  </a:lnTo>
                  <a:lnTo>
                    <a:pt x="854" y="1142"/>
                  </a:lnTo>
                  <a:lnTo>
                    <a:pt x="825" y="1138"/>
                  </a:lnTo>
                  <a:lnTo>
                    <a:pt x="790" y="1133"/>
                  </a:lnTo>
                  <a:lnTo>
                    <a:pt x="754" y="1126"/>
                  </a:lnTo>
                  <a:lnTo>
                    <a:pt x="718" y="1116"/>
                  </a:lnTo>
                  <a:lnTo>
                    <a:pt x="686" y="1102"/>
                  </a:lnTo>
                  <a:lnTo>
                    <a:pt x="662" y="1085"/>
                  </a:lnTo>
                  <a:lnTo>
                    <a:pt x="669" y="1069"/>
                  </a:lnTo>
                  <a:lnTo>
                    <a:pt x="688" y="1028"/>
                  </a:lnTo>
                  <a:lnTo>
                    <a:pt x="709" y="962"/>
                  </a:lnTo>
                  <a:lnTo>
                    <a:pt x="728" y="877"/>
                  </a:lnTo>
                  <a:lnTo>
                    <a:pt x="735" y="775"/>
                  </a:lnTo>
                  <a:lnTo>
                    <a:pt x="723" y="659"/>
                  </a:lnTo>
                  <a:lnTo>
                    <a:pt x="688" y="534"/>
                  </a:lnTo>
                  <a:lnTo>
                    <a:pt x="619" y="403"/>
                  </a:lnTo>
                  <a:lnTo>
                    <a:pt x="616" y="401"/>
                  </a:lnTo>
                  <a:lnTo>
                    <a:pt x="607" y="398"/>
                  </a:lnTo>
                  <a:lnTo>
                    <a:pt x="593" y="392"/>
                  </a:lnTo>
                  <a:lnTo>
                    <a:pt x="576" y="384"/>
                  </a:lnTo>
                  <a:lnTo>
                    <a:pt x="555" y="372"/>
                  </a:lnTo>
                  <a:lnTo>
                    <a:pt x="532" y="356"/>
                  </a:lnTo>
                  <a:lnTo>
                    <a:pt x="508" y="339"/>
                  </a:lnTo>
                  <a:lnTo>
                    <a:pt x="486" y="318"/>
                  </a:lnTo>
                  <a:lnTo>
                    <a:pt x="463" y="292"/>
                  </a:lnTo>
                  <a:lnTo>
                    <a:pt x="444" y="263"/>
                  </a:lnTo>
                  <a:lnTo>
                    <a:pt x="427" y="230"/>
                  </a:lnTo>
                  <a:lnTo>
                    <a:pt x="413" y="194"/>
                  </a:lnTo>
                  <a:lnTo>
                    <a:pt x="404" y="152"/>
                  </a:lnTo>
                  <a:lnTo>
                    <a:pt x="403" y="105"/>
                  </a:lnTo>
                  <a:lnTo>
                    <a:pt x="408" y="5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FF9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0" name="Freeform 53"/>
            <p:cNvSpPr>
              <a:spLocks/>
            </p:cNvSpPr>
            <p:nvPr/>
          </p:nvSpPr>
          <p:spPr bwMode="auto">
            <a:xfrm>
              <a:off x="553" y="1229"/>
              <a:ext cx="460" cy="616"/>
            </a:xfrm>
            <a:custGeom>
              <a:avLst/>
              <a:gdLst>
                <a:gd name="T0" fmla="*/ 182 w 460"/>
                <a:gd name="T1" fmla="*/ 12 h 616"/>
                <a:gd name="T2" fmla="*/ 149 w 460"/>
                <a:gd name="T3" fmla="*/ 35 h 616"/>
                <a:gd name="T4" fmla="*/ 107 w 460"/>
                <a:gd name="T5" fmla="*/ 78 h 616"/>
                <a:gd name="T6" fmla="*/ 80 w 460"/>
                <a:gd name="T7" fmla="*/ 144 h 616"/>
                <a:gd name="T8" fmla="*/ 83 w 460"/>
                <a:gd name="T9" fmla="*/ 203 h 616"/>
                <a:gd name="T10" fmla="*/ 97 w 460"/>
                <a:gd name="T11" fmla="*/ 284 h 616"/>
                <a:gd name="T12" fmla="*/ 83 w 460"/>
                <a:gd name="T13" fmla="*/ 306 h 616"/>
                <a:gd name="T14" fmla="*/ 66 w 460"/>
                <a:gd name="T15" fmla="*/ 280 h 616"/>
                <a:gd name="T16" fmla="*/ 40 w 460"/>
                <a:gd name="T17" fmla="*/ 249 h 616"/>
                <a:gd name="T18" fmla="*/ 16 w 460"/>
                <a:gd name="T19" fmla="*/ 239 h 616"/>
                <a:gd name="T20" fmla="*/ 3 w 460"/>
                <a:gd name="T21" fmla="*/ 256 h 616"/>
                <a:gd name="T22" fmla="*/ 0 w 460"/>
                <a:gd name="T23" fmla="*/ 296 h 616"/>
                <a:gd name="T24" fmla="*/ 7 w 460"/>
                <a:gd name="T25" fmla="*/ 351 h 616"/>
                <a:gd name="T26" fmla="*/ 36 w 460"/>
                <a:gd name="T27" fmla="*/ 396 h 616"/>
                <a:gd name="T28" fmla="*/ 67 w 460"/>
                <a:gd name="T29" fmla="*/ 415 h 616"/>
                <a:gd name="T30" fmla="*/ 83 w 460"/>
                <a:gd name="T31" fmla="*/ 466 h 616"/>
                <a:gd name="T32" fmla="*/ 135 w 460"/>
                <a:gd name="T33" fmla="*/ 537 h 616"/>
                <a:gd name="T34" fmla="*/ 237 w 460"/>
                <a:gd name="T35" fmla="*/ 599 h 616"/>
                <a:gd name="T36" fmla="*/ 317 w 460"/>
                <a:gd name="T37" fmla="*/ 616 h 616"/>
                <a:gd name="T38" fmla="*/ 343 w 460"/>
                <a:gd name="T39" fmla="*/ 613 h 616"/>
                <a:gd name="T40" fmla="*/ 375 w 460"/>
                <a:gd name="T41" fmla="*/ 594 h 616"/>
                <a:gd name="T42" fmla="*/ 398 w 460"/>
                <a:gd name="T43" fmla="*/ 547 h 616"/>
                <a:gd name="T44" fmla="*/ 401 w 460"/>
                <a:gd name="T45" fmla="*/ 505 h 616"/>
                <a:gd name="T46" fmla="*/ 419 w 460"/>
                <a:gd name="T47" fmla="*/ 476 h 616"/>
                <a:gd name="T48" fmla="*/ 440 w 460"/>
                <a:gd name="T49" fmla="*/ 429 h 616"/>
                <a:gd name="T50" fmla="*/ 453 w 460"/>
                <a:gd name="T51" fmla="*/ 372 h 616"/>
                <a:gd name="T52" fmla="*/ 450 w 460"/>
                <a:gd name="T53" fmla="*/ 303 h 616"/>
                <a:gd name="T54" fmla="*/ 448 w 460"/>
                <a:gd name="T55" fmla="*/ 275 h 616"/>
                <a:gd name="T56" fmla="*/ 452 w 460"/>
                <a:gd name="T57" fmla="*/ 242 h 616"/>
                <a:gd name="T58" fmla="*/ 460 w 460"/>
                <a:gd name="T59" fmla="*/ 142 h 616"/>
                <a:gd name="T60" fmla="*/ 443 w 460"/>
                <a:gd name="T61" fmla="*/ 87 h 616"/>
                <a:gd name="T62" fmla="*/ 410 w 460"/>
                <a:gd name="T63" fmla="*/ 54 h 616"/>
                <a:gd name="T64" fmla="*/ 344 w 460"/>
                <a:gd name="T65" fmla="*/ 16 h 616"/>
                <a:gd name="T66" fmla="*/ 247 w 460"/>
                <a:gd name="T67" fmla="*/ 0 h 61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460" h="616">
                  <a:moveTo>
                    <a:pt x="187" y="9"/>
                  </a:moveTo>
                  <a:lnTo>
                    <a:pt x="182" y="12"/>
                  </a:lnTo>
                  <a:lnTo>
                    <a:pt x="168" y="21"/>
                  </a:lnTo>
                  <a:lnTo>
                    <a:pt x="149" y="35"/>
                  </a:lnTo>
                  <a:lnTo>
                    <a:pt x="128" y="54"/>
                  </a:lnTo>
                  <a:lnTo>
                    <a:pt x="107" y="78"/>
                  </a:lnTo>
                  <a:lnTo>
                    <a:pt x="90" y="109"/>
                  </a:lnTo>
                  <a:lnTo>
                    <a:pt x="80" y="144"/>
                  </a:lnTo>
                  <a:lnTo>
                    <a:pt x="78" y="185"/>
                  </a:lnTo>
                  <a:lnTo>
                    <a:pt x="83" y="203"/>
                  </a:lnTo>
                  <a:lnTo>
                    <a:pt x="92" y="242"/>
                  </a:lnTo>
                  <a:lnTo>
                    <a:pt x="97" y="284"/>
                  </a:lnTo>
                  <a:lnTo>
                    <a:pt x="85" y="312"/>
                  </a:lnTo>
                  <a:lnTo>
                    <a:pt x="83" y="306"/>
                  </a:lnTo>
                  <a:lnTo>
                    <a:pt x="76" y="296"/>
                  </a:lnTo>
                  <a:lnTo>
                    <a:pt x="66" y="280"/>
                  </a:lnTo>
                  <a:lnTo>
                    <a:pt x="54" y="263"/>
                  </a:lnTo>
                  <a:lnTo>
                    <a:pt x="40" y="249"/>
                  </a:lnTo>
                  <a:lnTo>
                    <a:pt x="28" y="241"/>
                  </a:lnTo>
                  <a:lnTo>
                    <a:pt x="16" y="239"/>
                  </a:lnTo>
                  <a:lnTo>
                    <a:pt x="5" y="249"/>
                  </a:lnTo>
                  <a:lnTo>
                    <a:pt x="3" y="256"/>
                  </a:lnTo>
                  <a:lnTo>
                    <a:pt x="2" y="272"/>
                  </a:lnTo>
                  <a:lnTo>
                    <a:pt x="0" y="296"/>
                  </a:lnTo>
                  <a:lnTo>
                    <a:pt x="2" y="322"/>
                  </a:lnTo>
                  <a:lnTo>
                    <a:pt x="7" y="351"/>
                  </a:lnTo>
                  <a:lnTo>
                    <a:pt x="17" y="376"/>
                  </a:lnTo>
                  <a:lnTo>
                    <a:pt x="36" y="396"/>
                  </a:lnTo>
                  <a:lnTo>
                    <a:pt x="66" y="407"/>
                  </a:lnTo>
                  <a:lnTo>
                    <a:pt x="67" y="415"/>
                  </a:lnTo>
                  <a:lnTo>
                    <a:pt x="73" y="436"/>
                  </a:lnTo>
                  <a:lnTo>
                    <a:pt x="83" y="466"/>
                  </a:lnTo>
                  <a:lnTo>
                    <a:pt x="104" y="500"/>
                  </a:lnTo>
                  <a:lnTo>
                    <a:pt x="135" y="537"/>
                  </a:lnTo>
                  <a:lnTo>
                    <a:pt x="178" y="571"/>
                  </a:lnTo>
                  <a:lnTo>
                    <a:pt x="237" y="599"/>
                  </a:lnTo>
                  <a:lnTo>
                    <a:pt x="313" y="616"/>
                  </a:lnTo>
                  <a:lnTo>
                    <a:pt x="317" y="616"/>
                  </a:lnTo>
                  <a:lnTo>
                    <a:pt x="327" y="616"/>
                  </a:lnTo>
                  <a:lnTo>
                    <a:pt x="343" y="613"/>
                  </a:lnTo>
                  <a:lnTo>
                    <a:pt x="360" y="606"/>
                  </a:lnTo>
                  <a:lnTo>
                    <a:pt x="375" y="594"/>
                  </a:lnTo>
                  <a:lnTo>
                    <a:pt x="389" y="575"/>
                  </a:lnTo>
                  <a:lnTo>
                    <a:pt x="398" y="547"/>
                  </a:lnTo>
                  <a:lnTo>
                    <a:pt x="400" y="509"/>
                  </a:lnTo>
                  <a:lnTo>
                    <a:pt x="401" y="505"/>
                  </a:lnTo>
                  <a:lnTo>
                    <a:pt x="408" y="493"/>
                  </a:lnTo>
                  <a:lnTo>
                    <a:pt x="419" y="476"/>
                  </a:lnTo>
                  <a:lnTo>
                    <a:pt x="429" y="453"/>
                  </a:lnTo>
                  <a:lnTo>
                    <a:pt x="440" y="429"/>
                  </a:lnTo>
                  <a:lnTo>
                    <a:pt x="446" y="402"/>
                  </a:lnTo>
                  <a:lnTo>
                    <a:pt x="453" y="372"/>
                  </a:lnTo>
                  <a:lnTo>
                    <a:pt x="453" y="343"/>
                  </a:lnTo>
                  <a:lnTo>
                    <a:pt x="450" y="303"/>
                  </a:lnTo>
                  <a:lnTo>
                    <a:pt x="448" y="286"/>
                  </a:lnTo>
                  <a:lnTo>
                    <a:pt x="448" y="275"/>
                  </a:lnTo>
                  <a:lnTo>
                    <a:pt x="446" y="260"/>
                  </a:lnTo>
                  <a:lnTo>
                    <a:pt x="452" y="242"/>
                  </a:lnTo>
                  <a:lnTo>
                    <a:pt x="459" y="197"/>
                  </a:lnTo>
                  <a:lnTo>
                    <a:pt x="460" y="142"/>
                  </a:lnTo>
                  <a:lnTo>
                    <a:pt x="446" y="92"/>
                  </a:lnTo>
                  <a:lnTo>
                    <a:pt x="443" y="87"/>
                  </a:lnTo>
                  <a:lnTo>
                    <a:pt x="431" y="73"/>
                  </a:lnTo>
                  <a:lnTo>
                    <a:pt x="410" y="54"/>
                  </a:lnTo>
                  <a:lnTo>
                    <a:pt x="382" y="35"/>
                  </a:lnTo>
                  <a:lnTo>
                    <a:pt x="344" y="16"/>
                  </a:lnTo>
                  <a:lnTo>
                    <a:pt x="301" y="4"/>
                  </a:lnTo>
                  <a:lnTo>
                    <a:pt x="247" y="0"/>
                  </a:lnTo>
                  <a:lnTo>
                    <a:pt x="187" y="9"/>
                  </a:lnTo>
                  <a:close/>
                </a:path>
              </a:pathLst>
            </a:custGeom>
            <a:solidFill>
              <a:srgbClr val="B5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1" name="Freeform 54"/>
            <p:cNvSpPr>
              <a:spLocks/>
            </p:cNvSpPr>
            <p:nvPr/>
          </p:nvSpPr>
          <p:spPr bwMode="auto">
            <a:xfrm>
              <a:off x="532" y="1165"/>
              <a:ext cx="499" cy="384"/>
            </a:xfrm>
            <a:custGeom>
              <a:avLst/>
              <a:gdLst>
                <a:gd name="T0" fmla="*/ 308 w 499"/>
                <a:gd name="T1" fmla="*/ 94 h 384"/>
                <a:gd name="T2" fmla="*/ 298 w 499"/>
                <a:gd name="T3" fmla="*/ 94 h 384"/>
                <a:gd name="T4" fmla="*/ 272 w 499"/>
                <a:gd name="T5" fmla="*/ 95 h 384"/>
                <a:gd name="T6" fmla="*/ 236 w 499"/>
                <a:gd name="T7" fmla="*/ 104 h 384"/>
                <a:gd name="T8" fmla="*/ 194 w 499"/>
                <a:gd name="T9" fmla="*/ 120 h 384"/>
                <a:gd name="T10" fmla="*/ 156 w 499"/>
                <a:gd name="T11" fmla="*/ 145 h 384"/>
                <a:gd name="T12" fmla="*/ 125 w 499"/>
                <a:gd name="T13" fmla="*/ 187 h 384"/>
                <a:gd name="T14" fmla="*/ 109 w 499"/>
                <a:gd name="T15" fmla="*/ 244 h 384"/>
                <a:gd name="T16" fmla="*/ 113 w 499"/>
                <a:gd name="T17" fmla="*/ 322 h 384"/>
                <a:gd name="T18" fmla="*/ 116 w 499"/>
                <a:gd name="T19" fmla="*/ 329 h 384"/>
                <a:gd name="T20" fmla="*/ 120 w 499"/>
                <a:gd name="T21" fmla="*/ 348 h 384"/>
                <a:gd name="T22" fmla="*/ 118 w 499"/>
                <a:gd name="T23" fmla="*/ 369 h 384"/>
                <a:gd name="T24" fmla="*/ 106 w 499"/>
                <a:gd name="T25" fmla="*/ 384 h 384"/>
                <a:gd name="T26" fmla="*/ 104 w 499"/>
                <a:gd name="T27" fmla="*/ 379 h 384"/>
                <a:gd name="T28" fmla="*/ 99 w 499"/>
                <a:gd name="T29" fmla="*/ 369 h 384"/>
                <a:gd name="T30" fmla="*/ 90 w 499"/>
                <a:gd name="T31" fmla="*/ 353 h 384"/>
                <a:gd name="T32" fmla="*/ 80 w 499"/>
                <a:gd name="T33" fmla="*/ 334 h 384"/>
                <a:gd name="T34" fmla="*/ 68 w 499"/>
                <a:gd name="T35" fmla="*/ 317 h 384"/>
                <a:gd name="T36" fmla="*/ 54 w 499"/>
                <a:gd name="T37" fmla="*/ 305 h 384"/>
                <a:gd name="T38" fmla="*/ 42 w 499"/>
                <a:gd name="T39" fmla="*/ 296 h 384"/>
                <a:gd name="T40" fmla="*/ 28 w 499"/>
                <a:gd name="T41" fmla="*/ 298 h 384"/>
                <a:gd name="T42" fmla="*/ 26 w 499"/>
                <a:gd name="T43" fmla="*/ 294 h 384"/>
                <a:gd name="T44" fmla="*/ 23 w 499"/>
                <a:gd name="T45" fmla="*/ 287 h 384"/>
                <a:gd name="T46" fmla="*/ 18 w 499"/>
                <a:gd name="T47" fmla="*/ 275 h 384"/>
                <a:gd name="T48" fmla="*/ 12 w 499"/>
                <a:gd name="T49" fmla="*/ 261 h 384"/>
                <a:gd name="T50" fmla="*/ 7 w 499"/>
                <a:gd name="T51" fmla="*/ 242 h 384"/>
                <a:gd name="T52" fmla="*/ 4 w 499"/>
                <a:gd name="T53" fmla="*/ 222 h 384"/>
                <a:gd name="T54" fmla="*/ 0 w 499"/>
                <a:gd name="T55" fmla="*/ 199 h 384"/>
                <a:gd name="T56" fmla="*/ 2 w 499"/>
                <a:gd name="T57" fmla="*/ 175 h 384"/>
                <a:gd name="T58" fmla="*/ 5 w 499"/>
                <a:gd name="T59" fmla="*/ 149 h 384"/>
                <a:gd name="T60" fmla="*/ 12 w 499"/>
                <a:gd name="T61" fmla="*/ 125 h 384"/>
                <a:gd name="T62" fmla="*/ 26 w 499"/>
                <a:gd name="T63" fmla="*/ 99 h 384"/>
                <a:gd name="T64" fmla="*/ 45 w 499"/>
                <a:gd name="T65" fmla="*/ 75 h 384"/>
                <a:gd name="T66" fmla="*/ 71 w 499"/>
                <a:gd name="T67" fmla="*/ 52 h 384"/>
                <a:gd name="T68" fmla="*/ 104 w 499"/>
                <a:gd name="T69" fmla="*/ 33 h 384"/>
                <a:gd name="T70" fmla="*/ 147 w 499"/>
                <a:gd name="T71" fmla="*/ 14 h 384"/>
                <a:gd name="T72" fmla="*/ 197 w 499"/>
                <a:gd name="T73" fmla="*/ 0 h 384"/>
                <a:gd name="T74" fmla="*/ 201 w 499"/>
                <a:gd name="T75" fmla="*/ 0 h 384"/>
                <a:gd name="T76" fmla="*/ 213 w 499"/>
                <a:gd name="T77" fmla="*/ 0 h 384"/>
                <a:gd name="T78" fmla="*/ 229 w 499"/>
                <a:gd name="T79" fmla="*/ 0 h 384"/>
                <a:gd name="T80" fmla="*/ 251 w 499"/>
                <a:gd name="T81" fmla="*/ 0 h 384"/>
                <a:gd name="T82" fmla="*/ 277 w 499"/>
                <a:gd name="T83" fmla="*/ 2 h 384"/>
                <a:gd name="T84" fmla="*/ 305 w 499"/>
                <a:gd name="T85" fmla="*/ 5 h 384"/>
                <a:gd name="T86" fmla="*/ 334 w 499"/>
                <a:gd name="T87" fmla="*/ 11 h 384"/>
                <a:gd name="T88" fmla="*/ 365 w 499"/>
                <a:gd name="T89" fmla="*/ 17 h 384"/>
                <a:gd name="T90" fmla="*/ 395 w 499"/>
                <a:gd name="T91" fmla="*/ 28 h 384"/>
                <a:gd name="T92" fmla="*/ 422 w 499"/>
                <a:gd name="T93" fmla="*/ 42 h 384"/>
                <a:gd name="T94" fmla="*/ 448 w 499"/>
                <a:gd name="T95" fmla="*/ 61 h 384"/>
                <a:gd name="T96" fmla="*/ 469 w 499"/>
                <a:gd name="T97" fmla="*/ 81 h 384"/>
                <a:gd name="T98" fmla="*/ 485 w 499"/>
                <a:gd name="T99" fmla="*/ 109 h 384"/>
                <a:gd name="T100" fmla="*/ 495 w 499"/>
                <a:gd name="T101" fmla="*/ 140 h 384"/>
                <a:gd name="T102" fmla="*/ 499 w 499"/>
                <a:gd name="T103" fmla="*/ 177 h 384"/>
                <a:gd name="T104" fmla="*/ 493 w 499"/>
                <a:gd name="T105" fmla="*/ 220 h 384"/>
                <a:gd name="T106" fmla="*/ 490 w 499"/>
                <a:gd name="T107" fmla="*/ 211 h 384"/>
                <a:gd name="T108" fmla="*/ 483 w 499"/>
                <a:gd name="T109" fmla="*/ 192 h 384"/>
                <a:gd name="T110" fmla="*/ 467 w 499"/>
                <a:gd name="T111" fmla="*/ 165 h 384"/>
                <a:gd name="T112" fmla="*/ 448 w 499"/>
                <a:gd name="T113" fmla="*/ 135 h 384"/>
                <a:gd name="T114" fmla="*/ 422 w 499"/>
                <a:gd name="T115" fmla="*/ 107 h 384"/>
                <a:gd name="T116" fmla="*/ 391 w 499"/>
                <a:gd name="T117" fmla="*/ 88 h 384"/>
                <a:gd name="T118" fmla="*/ 353 w 499"/>
                <a:gd name="T119" fmla="*/ 81 h 384"/>
                <a:gd name="T120" fmla="*/ 308 w 499"/>
                <a:gd name="T121" fmla="*/ 94 h 38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499" h="384">
                  <a:moveTo>
                    <a:pt x="308" y="94"/>
                  </a:moveTo>
                  <a:lnTo>
                    <a:pt x="298" y="94"/>
                  </a:lnTo>
                  <a:lnTo>
                    <a:pt x="272" y="95"/>
                  </a:lnTo>
                  <a:lnTo>
                    <a:pt x="236" y="104"/>
                  </a:lnTo>
                  <a:lnTo>
                    <a:pt x="194" y="120"/>
                  </a:lnTo>
                  <a:lnTo>
                    <a:pt x="156" y="145"/>
                  </a:lnTo>
                  <a:lnTo>
                    <a:pt x="125" y="187"/>
                  </a:lnTo>
                  <a:lnTo>
                    <a:pt x="109" y="244"/>
                  </a:lnTo>
                  <a:lnTo>
                    <a:pt x="113" y="322"/>
                  </a:lnTo>
                  <a:lnTo>
                    <a:pt x="116" y="329"/>
                  </a:lnTo>
                  <a:lnTo>
                    <a:pt x="120" y="348"/>
                  </a:lnTo>
                  <a:lnTo>
                    <a:pt x="118" y="369"/>
                  </a:lnTo>
                  <a:lnTo>
                    <a:pt x="106" y="384"/>
                  </a:lnTo>
                  <a:lnTo>
                    <a:pt x="104" y="379"/>
                  </a:lnTo>
                  <a:lnTo>
                    <a:pt x="99" y="369"/>
                  </a:lnTo>
                  <a:lnTo>
                    <a:pt x="90" y="353"/>
                  </a:lnTo>
                  <a:lnTo>
                    <a:pt x="80" y="334"/>
                  </a:lnTo>
                  <a:lnTo>
                    <a:pt x="68" y="317"/>
                  </a:lnTo>
                  <a:lnTo>
                    <a:pt x="54" y="305"/>
                  </a:lnTo>
                  <a:lnTo>
                    <a:pt x="42" y="296"/>
                  </a:lnTo>
                  <a:lnTo>
                    <a:pt x="28" y="298"/>
                  </a:lnTo>
                  <a:lnTo>
                    <a:pt x="26" y="294"/>
                  </a:lnTo>
                  <a:lnTo>
                    <a:pt x="23" y="287"/>
                  </a:lnTo>
                  <a:lnTo>
                    <a:pt x="18" y="275"/>
                  </a:lnTo>
                  <a:lnTo>
                    <a:pt x="12" y="261"/>
                  </a:lnTo>
                  <a:lnTo>
                    <a:pt x="7" y="242"/>
                  </a:lnTo>
                  <a:lnTo>
                    <a:pt x="4" y="222"/>
                  </a:lnTo>
                  <a:lnTo>
                    <a:pt x="0" y="199"/>
                  </a:lnTo>
                  <a:lnTo>
                    <a:pt x="2" y="175"/>
                  </a:lnTo>
                  <a:lnTo>
                    <a:pt x="5" y="149"/>
                  </a:lnTo>
                  <a:lnTo>
                    <a:pt x="12" y="125"/>
                  </a:lnTo>
                  <a:lnTo>
                    <a:pt x="26" y="99"/>
                  </a:lnTo>
                  <a:lnTo>
                    <a:pt x="45" y="75"/>
                  </a:lnTo>
                  <a:lnTo>
                    <a:pt x="71" y="52"/>
                  </a:lnTo>
                  <a:lnTo>
                    <a:pt x="104" y="33"/>
                  </a:lnTo>
                  <a:lnTo>
                    <a:pt x="147" y="14"/>
                  </a:lnTo>
                  <a:lnTo>
                    <a:pt x="197" y="0"/>
                  </a:lnTo>
                  <a:lnTo>
                    <a:pt x="201" y="0"/>
                  </a:lnTo>
                  <a:lnTo>
                    <a:pt x="213" y="0"/>
                  </a:lnTo>
                  <a:lnTo>
                    <a:pt x="229" y="0"/>
                  </a:lnTo>
                  <a:lnTo>
                    <a:pt x="251" y="0"/>
                  </a:lnTo>
                  <a:lnTo>
                    <a:pt x="277" y="2"/>
                  </a:lnTo>
                  <a:lnTo>
                    <a:pt x="305" y="5"/>
                  </a:lnTo>
                  <a:lnTo>
                    <a:pt x="334" y="11"/>
                  </a:lnTo>
                  <a:lnTo>
                    <a:pt x="365" y="17"/>
                  </a:lnTo>
                  <a:lnTo>
                    <a:pt x="395" y="28"/>
                  </a:lnTo>
                  <a:lnTo>
                    <a:pt x="422" y="42"/>
                  </a:lnTo>
                  <a:lnTo>
                    <a:pt x="448" y="61"/>
                  </a:lnTo>
                  <a:lnTo>
                    <a:pt x="469" y="81"/>
                  </a:lnTo>
                  <a:lnTo>
                    <a:pt x="485" y="109"/>
                  </a:lnTo>
                  <a:lnTo>
                    <a:pt x="495" y="140"/>
                  </a:lnTo>
                  <a:lnTo>
                    <a:pt x="499" y="177"/>
                  </a:lnTo>
                  <a:lnTo>
                    <a:pt x="493" y="220"/>
                  </a:lnTo>
                  <a:lnTo>
                    <a:pt x="490" y="211"/>
                  </a:lnTo>
                  <a:lnTo>
                    <a:pt x="483" y="192"/>
                  </a:lnTo>
                  <a:lnTo>
                    <a:pt x="467" y="165"/>
                  </a:lnTo>
                  <a:lnTo>
                    <a:pt x="448" y="135"/>
                  </a:lnTo>
                  <a:lnTo>
                    <a:pt x="422" y="107"/>
                  </a:lnTo>
                  <a:lnTo>
                    <a:pt x="391" y="88"/>
                  </a:lnTo>
                  <a:lnTo>
                    <a:pt x="353" y="81"/>
                  </a:lnTo>
                  <a:lnTo>
                    <a:pt x="308" y="94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2" name="Freeform 55"/>
            <p:cNvSpPr>
              <a:spLocks/>
            </p:cNvSpPr>
            <p:nvPr/>
          </p:nvSpPr>
          <p:spPr bwMode="auto">
            <a:xfrm>
              <a:off x="529" y="1042"/>
              <a:ext cx="330" cy="211"/>
            </a:xfrm>
            <a:custGeom>
              <a:avLst/>
              <a:gdLst>
                <a:gd name="T0" fmla="*/ 187 w 330"/>
                <a:gd name="T1" fmla="*/ 204 h 211"/>
                <a:gd name="T2" fmla="*/ 220 w 330"/>
                <a:gd name="T3" fmla="*/ 196 h 211"/>
                <a:gd name="T4" fmla="*/ 249 w 330"/>
                <a:gd name="T5" fmla="*/ 184 h 211"/>
                <a:gd name="T6" fmla="*/ 275 w 330"/>
                <a:gd name="T7" fmla="*/ 168 h 211"/>
                <a:gd name="T8" fmla="*/ 296 w 330"/>
                <a:gd name="T9" fmla="*/ 151 h 211"/>
                <a:gd name="T10" fmla="*/ 313 w 330"/>
                <a:gd name="T11" fmla="*/ 134 h 211"/>
                <a:gd name="T12" fmla="*/ 325 w 330"/>
                <a:gd name="T13" fmla="*/ 113 h 211"/>
                <a:gd name="T14" fmla="*/ 330 w 330"/>
                <a:gd name="T15" fmla="*/ 94 h 211"/>
                <a:gd name="T16" fmla="*/ 330 w 330"/>
                <a:gd name="T17" fmla="*/ 73 h 211"/>
                <a:gd name="T18" fmla="*/ 323 w 330"/>
                <a:gd name="T19" fmla="*/ 52 h 211"/>
                <a:gd name="T20" fmla="*/ 309 w 330"/>
                <a:gd name="T21" fmla="*/ 37 h 211"/>
                <a:gd name="T22" fmla="*/ 290 w 330"/>
                <a:gd name="T23" fmla="*/ 23 h 211"/>
                <a:gd name="T24" fmla="*/ 268 w 330"/>
                <a:gd name="T25" fmla="*/ 11 h 211"/>
                <a:gd name="T26" fmla="*/ 242 w 330"/>
                <a:gd name="T27" fmla="*/ 4 h 211"/>
                <a:gd name="T28" fmla="*/ 211 w 330"/>
                <a:gd name="T29" fmla="*/ 0 h 211"/>
                <a:gd name="T30" fmla="*/ 180 w 330"/>
                <a:gd name="T31" fmla="*/ 0 h 211"/>
                <a:gd name="T32" fmla="*/ 145 w 330"/>
                <a:gd name="T33" fmla="*/ 5 h 211"/>
                <a:gd name="T34" fmla="*/ 112 w 330"/>
                <a:gd name="T35" fmla="*/ 14 h 211"/>
                <a:gd name="T36" fmla="*/ 83 w 330"/>
                <a:gd name="T37" fmla="*/ 26 h 211"/>
                <a:gd name="T38" fmla="*/ 57 w 330"/>
                <a:gd name="T39" fmla="*/ 42 h 211"/>
                <a:gd name="T40" fmla="*/ 34 w 330"/>
                <a:gd name="T41" fmla="*/ 59 h 211"/>
                <a:gd name="T42" fmla="*/ 17 w 330"/>
                <a:gd name="T43" fmla="*/ 78 h 211"/>
                <a:gd name="T44" fmla="*/ 7 w 330"/>
                <a:gd name="T45" fmla="*/ 99 h 211"/>
                <a:gd name="T46" fmla="*/ 0 w 330"/>
                <a:gd name="T47" fmla="*/ 120 h 211"/>
                <a:gd name="T48" fmla="*/ 1 w 330"/>
                <a:gd name="T49" fmla="*/ 140 h 211"/>
                <a:gd name="T50" fmla="*/ 8 w 330"/>
                <a:gd name="T51" fmla="*/ 159 h 211"/>
                <a:gd name="T52" fmla="*/ 22 w 330"/>
                <a:gd name="T53" fmla="*/ 177 h 211"/>
                <a:gd name="T54" fmla="*/ 41 w 330"/>
                <a:gd name="T55" fmla="*/ 189 h 211"/>
                <a:gd name="T56" fmla="*/ 64 w 330"/>
                <a:gd name="T57" fmla="*/ 201 h 211"/>
                <a:gd name="T58" fmla="*/ 90 w 330"/>
                <a:gd name="T59" fmla="*/ 208 h 211"/>
                <a:gd name="T60" fmla="*/ 121 w 330"/>
                <a:gd name="T61" fmla="*/ 211 h 211"/>
                <a:gd name="T62" fmla="*/ 152 w 330"/>
                <a:gd name="T63" fmla="*/ 210 h 211"/>
                <a:gd name="T64" fmla="*/ 187 w 330"/>
                <a:gd name="T65" fmla="*/ 204 h 21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30" h="211">
                  <a:moveTo>
                    <a:pt x="187" y="204"/>
                  </a:moveTo>
                  <a:lnTo>
                    <a:pt x="220" y="196"/>
                  </a:lnTo>
                  <a:lnTo>
                    <a:pt x="249" y="184"/>
                  </a:lnTo>
                  <a:lnTo>
                    <a:pt x="275" y="168"/>
                  </a:lnTo>
                  <a:lnTo>
                    <a:pt x="296" y="151"/>
                  </a:lnTo>
                  <a:lnTo>
                    <a:pt x="313" y="134"/>
                  </a:lnTo>
                  <a:lnTo>
                    <a:pt x="325" y="113"/>
                  </a:lnTo>
                  <a:lnTo>
                    <a:pt x="330" y="94"/>
                  </a:lnTo>
                  <a:lnTo>
                    <a:pt x="330" y="73"/>
                  </a:lnTo>
                  <a:lnTo>
                    <a:pt x="323" y="52"/>
                  </a:lnTo>
                  <a:lnTo>
                    <a:pt x="309" y="37"/>
                  </a:lnTo>
                  <a:lnTo>
                    <a:pt x="290" y="23"/>
                  </a:lnTo>
                  <a:lnTo>
                    <a:pt x="268" y="11"/>
                  </a:lnTo>
                  <a:lnTo>
                    <a:pt x="242" y="4"/>
                  </a:lnTo>
                  <a:lnTo>
                    <a:pt x="211" y="0"/>
                  </a:lnTo>
                  <a:lnTo>
                    <a:pt x="180" y="0"/>
                  </a:lnTo>
                  <a:lnTo>
                    <a:pt x="145" y="5"/>
                  </a:lnTo>
                  <a:lnTo>
                    <a:pt x="112" y="14"/>
                  </a:lnTo>
                  <a:lnTo>
                    <a:pt x="83" y="26"/>
                  </a:lnTo>
                  <a:lnTo>
                    <a:pt x="57" y="42"/>
                  </a:lnTo>
                  <a:lnTo>
                    <a:pt x="34" y="59"/>
                  </a:lnTo>
                  <a:lnTo>
                    <a:pt x="17" y="78"/>
                  </a:lnTo>
                  <a:lnTo>
                    <a:pt x="7" y="99"/>
                  </a:lnTo>
                  <a:lnTo>
                    <a:pt x="0" y="120"/>
                  </a:lnTo>
                  <a:lnTo>
                    <a:pt x="1" y="140"/>
                  </a:lnTo>
                  <a:lnTo>
                    <a:pt x="8" y="159"/>
                  </a:lnTo>
                  <a:lnTo>
                    <a:pt x="22" y="177"/>
                  </a:lnTo>
                  <a:lnTo>
                    <a:pt x="41" y="189"/>
                  </a:lnTo>
                  <a:lnTo>
                    <a:pt x="64" y="201"/>
                  </a:lnTo>
                  <a:lnTo>
                    <a:pt x="90" y="208"/>
                  </a:lnTo>
                  <a:lnTo>
                    <a:pt x="121" y="211"/>
                  </a:lnTo>
                  <a:lnTo>
                    <a:pt x="152" y="210"/>
                  </a:lnTo>
                  <a:lnTo>
                    <a:pt x="187" y="204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3" name="Freeform 56"/>
            <p:cNvSpPr>
              <a:spLocks/>
            </p:cNvSpPr>
            <p:nvPr/>
          </p:nvSpPr>
          <p:spPr bwMode="auto">
            <a:xfrm>
              <a:off x="1794" y="2082"/>
              <a:ext cx="427" cy="272"/>
            </a:xfrm>
            <a:custGeom>
              <a:avLst/>
              <a:gdLst>
                <a:gd name="T0" fmla="*/ 7 w 427"/>
                <a:gd name="T1" fmla="*/ 144 h 272"/>
                <a:gd name="T2" fmla="*/ 43 w 427"/>
                <a:gd name="T3" fmla="*/ 123 h 272"/>
                <a:gd name="T4" fmla="*/ 97 w 427"/>
                <a:gd name="T5" fmla="*/ 88 h 272"/>
                <a:gd name="T6" fmla="*/ 145 w 427"/>
                <a:gd name="T7" fmla="*/ 49 h 272"/>
                <a:gd name="T8" fmla="*/ 162 w 427"/>
                <a:gd name="T9" fmla="*/ 24 h 272"/>
                <a:gd name="T10" fmla="*/ 185 w 427"/>
                <a:gd name="T11" fmla="*/ 7 h 272"/>
                <a:gd name="T12" fmla="*/ 207 w 427"/>
                <a:gd name="T13" fmla="*/ 5 h 272"/>
                <a:gd name="T14" fmla="*/ 233 w 427"/>
                <a:gd name="T15" fmla="*/ 7 h 272"/>
                <a:gd name="T16" fmla="*/ 271 w 427"/>
                <a:gd name="T17" fmla="*/ 7 h 272"/>
                <a:gd name="T18" fmla="*/ 309 w 427"/>
                <a:gd name="T19" fmla="*/ 4 h 272"/>
                <a:gd name="T20" fmla="*/ 327 w 427"/>
                <a:gd name="T21" fmla="*/ 0 h 272"/>
                <a:gd name="T22" fmla="*/ 346 w 427"/>
                <a:gd name="T23" fmla="*/ 11 h 272"/>
                <a:gd name="T24" fmla="*/ 358 w 427"/>
                <a:gd name="T25" fmla="*/ 30 h 272"/>
                <a:gd name="T26" fmla="*/ 370 w 427"/>
                <a:gd name="T27" fmla="*/ 47 h 272"/>
                <a:gd name="T28" fmla="*/ 391 w 427"/>
                <a:gd name="T29" fmla="*/ 71 h 272"/>
                <a:gd name="T30" fmla="*/ 415 w 427"/>
                <a:gd name="T31" fmla="*/ 92 h 272"/>
                <a:gd name="T32" fmla="*/ 425 w 427"/>
                <a:gd name="T33" fmla="*/ 102 h 272"/>
                <a:gd name="T34" fmla="*/ 410 w 427"/>
                <a:gd name="T35" fmla="*/ 113 h 272"/>
                <a:gd name="T36" fmla="*/ 391 w 427"/>
                <a:gd name="T37" fmla="*/ 111 h 272"/>
                <a:gd name="T38" fmla="*/ 370 w 427"/>
                <a:gd name="T39" fmla="*/ 97 h 272"/>
                <a:gd name="T40" fmla="*/ 337 w 427"/>
                <a:gd name="T41" fmla="*/ 80 h 272"/>
                <a:gd name="T42" fmla="*/ 299 w 427"/>
                <a:gd name="T43" fmla="*/ 66 h 272"/>
                <a:gd name="T44" fmla="*/ 277 w 427"/>
                <a:gd name="T45" fmla="*/ 64 h 272"/>
                <a:gd name="T46" fmla="*/ 251 w 427"/>
                <a:gd name="T47" fmla="*/ 78 h 272"/>
                <a:gd name="T48" fmla="*/ 225 w 427"/>
                <a:gd name="T49" fmla="*/ 99 h 272"/>
                <a:gd name="T50" fmla="*/ 223 w 427"/>
                <a:gd name="T51" fmla="*/ 125 h 272"/>
                <a:gd name="T52" fmla="*/ 240 w 427"/>
                <a:gd name="T53" fmla="*/ 139 h 272"/>
                <a:gd name="T54" fmla="*/ 263 w 427"/>
                <a:gd name="T55" fmla="*/ 137 h 272"/>
                <a:gd name="T56" fmla="*/ 285 w 427"/>
                <a:gd name="T57" fmla="*/ 126 h 272"/>
                <a:gd name="T58" fmla="*/ 309 w 427"/>
                <a:gd name="T59" fmla="*/ 123 h 272"/>
                <a:gd name="T60" fmla="*/ 344 w 427"/>
                <a:gd name="T61" fmla="*/ 125 h 272"/>
                <a:gd name="T62" fmla="*/ 373 w 427"/>
                <a:gd name="T63" fmla="*/ 133 h 272"/>
                <a:gd name="T64" fmla="*/ 380 w 427"/>
                <a:gd name="T65" fmla="*/ 144 h 272"/>
                <a:gd name="T66" fmla="*/ 363 w 427"/>
                <a:gd name="T67" fmla="*/ 147 h 272"/>
                <a:gd name="T68" fmla="*/ 339 w 427"/>
                <a:gd name="T69" fmla="*/ 154 h 272"/>
                <a:gd name="T70" fmla="*/ 318 w 427"/>
                <a:gd name="T71" fmla="*/ 163 h 272"/>
                <a:gd name="T72" fmla="*/ 308 w 427"/>
                <a:gd name="T73" fmla="*/ 173 h 272"/>
                <a:gd name="T74" fmla="*/ 277 w 427"/>
                <a:gd name="T75" fmla="*/ 189 h 272"/>
                <a:gd name="T76" fmla="*/ 225 w 427"/>
                <a:gd name="T77" fmla="*/ 206 h 272"/>
                <a:gd name="T78" fmla="*/ 164 w 427"/>
                <a:gd name="T79" fmla="*/ 213 h 272"/>
                <a:gd name="T80" fmla="*/ 129 w 427"/>
                <a:gd name="T81" fmla="*/ 210 h 272"/>
                <a:gd name="T82" fmla="*/ 105 w 427"/>
                <a:gd name="T83" fmla="*/ 220 h 272"/>
                <a:gd name="T84" fmla="*/ 71 w 427"/>
                <a:gd name="T85" fmla="*/ 237 h 272"/>
                <a:gd name="T86" fmla="*/ 45 w 427"/>
                <a:gd name="T87" fmla="*/ 260 h 272"/>
                <a:gd name="T88" fmla="*/ 38 w 427"/>
                <a:gd name="T89" fmla="*/ 268 h 272"/>
                <a:gd name="T90" fmla="*/ 24 w 427"/>
                <a:gd name="T91" fmla="*/ 248 h 272"/>
                <a:gd name="T92" fmla="*/ 7 w 427"/>
                <a:gd name="T93" fmla="*/ 213 h 272"/>
                <a:gd name="T94" fmla="*/ 0 w 427"/>
                <a:gd name="T95" fmla="*/ 170 h 27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427" h="272">
                  <a:moveTo>
                    <a:pt x="1" y="147"/>
                  </a:moveTo>
                  <a:lnTo>
                    <a:pt x="7" y="144"/>
                  </a:lnTo>
                  <a:lnTo>
                    <a:pt x="22" y="137"/>
                  </a:lnTo>
                  <a:lnTo>
                    <a:pt x="43" y="123"/>
                  </a:lnTo>
                  <a:lnTo>
                    <a:pt x="69" y="107"/>
                  </a:lnTo>
                  <a:lnTo>
                    <a:pt x="97" y="88"/>
                  </a:lnTo>
                  <a:lnTo>
                    <a:pt x="123" y="69"/>
                  </a:lnTo>
                  <a:lnTo>
                    <a:pt x="145" y="49"/>
                  </a:lnTo>
                  <a:lnTo>
                    <a:pt x="161" y="28"/>
                  </a:lnTo>
                  <a:lnTo>
                    <a:pt x="162" y="24"/>
                  </a:lnTo>
                  <a:lnTo>
                    <a:pt x="171" y="14"/>
                  </a:lnTo>
                  <a:lnTo>
                    <a:pt x="185" y="7"/>
                  </a:lnTo>
                  <a:lnTo>
                    <a:pt x="204" y="5"/>
                  </a:lnTo>
                  <a:lnTo>
                    <a:pt x="207" y="5"/>
                  </a:lnTo>
                  <a:lnTo>
                    <a:pt x="218" y="7"/>
                  </a:lnTo>
                  <a:lnTo>
                    <a:pt x="233" y="7"/>
                  </a:lnTo>
                  <a:lnTo>
                    <a:pt x="252" y="7"/>
                  </a:lnTo>
                  <a:lnTo>
                    <a:pt x="271" y="7"/>
                  </a:lnTo>
                  <a:lnTo>
                    <a:pt x="292" y="5"/>
                  </a:lnTo>
                  <a:lnTo>
                    <a:pt x="309" y="4"/>
                  </a:lnTo>
                  <a:lnTo>
                    <a:pt x="323" y="0"/>
                  </a:lnTo>
                  <a:lnTo>
                    <a:pt x="327" y="0"/>
                  </a:lnTo>
                  <a:lnTo>
                    <a:pt x="335" y="2"/>
                  </a:lnTo>
                  <a:lnTo>
                    <a:pt x="346" y="11"/>
                  </a:lnTo>
                  <a:lnTo>
                    <a:pt x="356" y="26"/>
                  </a:lnTo>
                  <a:lnTo>
                    <a:pt x="358" y="30"/>
                  </a:lnTo>
                  <a:lnTo>
                    <a:pt x="363" y="37"/>
                  </a:lnTo>
                  <a:lnTo>
                    <a:pt x="370" y="47"/>
                  </a:lnTo>
                  <a:lnTo>
                    <a:pt x="379" y="59"/>
                  </a:lnTo>
                  <a:lnTo>
                    <a:pt x="391" y="71"/>
                  </a:lnTo>
                  <a:lnTo>
                    <a:pt x="403" y="83"/>
                  </a:lnTo>
                  <a:lnTo>
                    <a:pt x="415" y="92"/>
                  </a:lnTo>
                  <a:lnTo>
                    <a:pt x="427" y="99"/>
                  </a:lnTo>
                  <a:lnTo>
                    <a:pt x="425" y="102"/>
                  </a:lnTo>
                  <a:lnTo>
                    <a:pt x="420" y="107"/>
                  </a:lnTo>
                  <a:lnTo>
                    <a:pt x="410" y="113"/>
                  </a:lnTo>
                  <a:lnTo>
                    <a:pt x="394" y="113"/>
                  </a:lnTo>
                  <a:lnTo>
                    <a:pt x="391" y="111"/>
                  </a:lnTo>
                  <a:lnTo>
                    <a:pt x="382" y="106"/>
                  </a:lnTo>
                  <a:lnTo>
                    <a:pt x="370" y="97"/>
                  </a:lnTo>
                  <a:lnTo>
                    <a:pt x="354" y="88"/>
                  </a:lnTo>
                  <a:lnTo>
                    <a:pt x="337" y="80"/>
                  </a:lnTo>
                  <a:lnTo>
                    <a:pt x="318" y="71"/>
                  </a:lnTo>
                  <a:lnTo>
                    <a:pt x="299" y="66"/>
                  </a:lnTo>
                  <a:lnTo>
                    <a:pt x="280" y="62"/>
                  </a:lnTo>
                  <a:lnTo>
                    <a:pt x="277" y="64"/>
                  </a:lnTo>
                  <a:lnTo>
                    <a:pt x="264" y="69"/>
                  </a:lnTo>
                  <a:lnTo>
                    <a:pt x="251" y="78"/>
                  </a:lnTo>
                  <a:lnTo>
                    <a:pt x="237" y="87"/>
                  </a:lnTo>
                  <a:lnTo>
                    <a:pt x="225" y="99"/>
                  </a:lnTo>
                  <a:lnTo>
                    <a:pt x="219" y="111"/>
                  </a:lnTo>
                  <a:lnTo>
                    <a:pt x="223" y="125"/>
                  </a:lnTo>
                  <a:lnTo>
                    <a:pt x="237" y="137"/>
                  </a:lnTo>
                  <a:lnTo>
                    <a:pt x="240" y="139"/>
                  </a:lnTo>
                  <a:lnTo>
                    <a:pt x="249" y="139"/>
                  </a:lnTo>
                  <a:lnTo>
                    <a:pt x="263" y="137"/>
                  </a:lnTo>
                  <a:lnTo>
                    <a:pt x="282" y="126"/>
                  </a:lnTo>
                  <a:lnTo>
                    <a:pt x="285" y="126"/>
                  </a:lnTo>
                  <a:lnTo>
                    <a:pt x="296" y="125"/>
                  </a:lnTo>
                  <a:lnTo>
                    <a:pt x="309" y="123"/>
                  </a:lnTo>
                  <a:lnTo>
                    <a:pt x="327" y="123"/>
                  </a:lnTo>
                  <a:lnTo>
                    <a:pt x="344" y="125"/>
                  </a:lnTo>
                  <a:lnTo>
                    <a:pt x="360" y="128"/>
                  </a:lnTo>
                  <a:lnTo>
                    <a:pt x="373" y="133"/>
                  </a:lnTo>
                  <a:lnTo>
                    <a:pt x="382" y="144"/>
                  </a:lnTo>
                  <a:lnTo>
                    <a:pt x="380" y="144"/>
                  </a:lnTo>
                  <a:lnTo>
                    <a:pt x="373" y="146"/>
                  </a:lnTo>
                  <a:lnTo>
                    <a:pt x="363" y="147"/>
                  </a:lnTo>
                  <a:lnTo>
                    <a:pt x="351" y="151"/>
                  </a:lnTo>
                  <a:lnTo>
                    <a:pt x="339" y="154"/>
                  </a:lnTo>
                  <a:lnTo>
                    <a:pt x="327" y="158"/>
                  </a:lnTo>
                  <a:lnTo>
                    <a:pt x="318" y="163"/>
                  </a:lnTo>
                  <a:lnTo>
                    <a:pt x="311" y="170"/>
                  </a:lnTo>
                  <a:lnTo>
                    <a:pt x="308" y="173"/>
                  </a:lnTo>
                  <a:lnTo>
                    <a:pt x="296" y="178"/>
                  </a:lnTo>
                  <a:lnTo>
                    <a:pt x="277" y="189"/>
                  </a:lnTo>
                  <a:lnTo>
                    <a:pt x="252" y="197"/>
                  </a:lnTo>
                  <a:lnTo>
                    <a:pt x="225" y="206"/>
                  </a:lnTo>
                  <a:lnTo>
                    <a:pt x="195" y="211"/>
                  </a:lnTo>
                  <a:lnTo>
                    <a:pt x="164" y="213"/>
                  </a:lnTo>
                  <a:lnTo>
                    <a:pt x="133" y="208"/>
                  </a:lnTo>
                  <a:lnTo>
                    <a:pt x="129" y="210"/>
                  </a:lnTo>
                  <a:lnTo>
                    <a:pt x="119" y="213"/>
                  </a:lnTo>
                  <a:lnTo>
                    <a:pt x="105" y="220"/>
                  </a:lnTo>
                  <a:lnTo>
                    <a:pt x="88" y="227"/>
                  </a:lnTo>
                  <a:lnTo>
                    <a:pt x="71" y="237"/>
                  </a:lnTo>
                  <a:lnTo>
                    <a:pt x="57" y="248"/>
                  </a:lnTo>
                  <a:lnTo>
                    <a:pt x="45" y="260"/>
                  </a:lnTo>
                  <a:lnTo>
                    <a:pt x="39" y="272"/>
                  </a:lnTo>
                  <a:lnTo>
                    <a:pt x="38" y="268"/>
                  </a:lnTo>
                  <a:lnTo>
                    <a:pt x="31" y="261"/>
                  </a:lnTo>
                  <a:lnTo>
                    <a:pt x="24" y="248"/>
                  </a:lnTo>
                  <a:lnTo>
                    <a:pt x="15" y="232"/>
                  </a:lnTo>
                  <a:lnTo>
                    <a:pt x="7" y="213"/>
                  </a:lnTo>
                  <a:lnTo>
                    <a:pt x="1" y="192"/>
                  </a:lnTo>
                  <a:lnTo>
                    <a:pt x="0" y="170"/>
                  </a:lnTo>
                  <a:lnTo>
                    <a:pt x="1" y="147"/>
                  </a:lnTo>
                  <a:close/>
                </a:path>
              </a:pathLst>
            </a:custGeom>
            <a:solidFill>
              <a:srgbClr val="B5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4" name="Freeform 57"/>
            <p:cNvSpPr>
              <a:spLocks/>
            </p:cNvSpPr>
            <p:nvPr/>
          </p:nvSpPr>
          <p:spPr bwMode="auto">
            <a:xfrm>
              <a:off x="1044" y="2921"/>
              <a:ext cx="319" cy="282"/>
            </a:xfrm>
            <a:custGeom>
              <a:avLst/>
              <a:gdLst>
                <a:gd name="T0" fmla="*/ 11 w 319"/>
                <a:gd name="T1" fmla="*/ 19 h 282"/>
                <a:gd name="T2" fmla="*/ 14 w 319"/>
                <a:gd name="T3" fmla="*/ 30 h 282"/>
                <a:gd name="T4" fmla="*/ 19 w 319"/>
                <a:gd name="T5" fmla="*/ 61 h 282"/>
                <a:gd name="T6" fmla="*/ 16 w 319"/>
                <a:gd name="T7" fmla="*/ 111 h 282"/>
                <a:gd name="T8" fmla="*/ 0 w 319"/>
                <a:gd name="T9" fmla="*/ 182 h 282"/>
                <a:gd name="T10" fmla="*/ 0 w 319"/>
                <a:gd name="T11" fmla="*/ 185 h 282"/>
                <a:gd name="T12" fmla="*/ 2 w 319"/>
                <a:gd name="T13" fmla="*/ 192 h 282"/>
                <a:gd name="T14" fmla="*/ 4 w 319"/>
                <a:gd name="T15" fmla="*/ 203 h 282"/>
                <a:gd name="T16" fmla="*/ 9 w 319"/>
                <a:gd name="T17" fmla="*/ 213 h 282"/>
                <a:gd name="T18" fmla="*/ 18 w 319"/>
                <a:gd name="T19" fmla="*/ 224 h 282"/>
                <a:gd name="T20" fmla="*/ 32 w 319"/>
                <a:gd name="T21" fmla="*/ 232 h 282"/>
                <a:gd name="T22" fmla="*/ 51 w 319"/>
                <a:gd name="T23" fmla="*/ 236 h 282"/>
                <a:gd name="T24" fmla="*/ 77 w 319"/>
                <a:gd name="T25" fmla="*/ 234 h 282"/>
                <a:gd name="T26" fmla="*/ 78 w 319"/>
                <a:gd name="T27" fmla="*/ 241 h 282"/>
                <a:gd name="T28" fmla="*/ 83 w 319"/>
                <a:gd name="T29" fmla="*/ 255 h 282"/>
                <a:gd name="T30" fmla="*/ 96 w 319"/>
                <a:gd name="T31" fmla="*/ 272 h 282"/>
                <a:gd name="T32" fmla="*/ 116 w 319"/>
                <a:gd name="T33" fmla="*/ 282 h 282"/>
                <a:gd name="T34" fmla="*/ 148 w 319"/>
                <a:gd name="T35" fmla="*/ 281 h 282"/>
                <a:gd name="T36" fmla="*/ 189 w 319"/>
                <a:gd name="T37" fmla="*/ 258 h 282"/>
                <a:gd name="T38" fmla="*/ 246 w 319"/>
                <a:gd name="T39" fmla="*/ 211 h 282"/>
                <a:gd name="T40" fmla="*/ 319 w 319"/>
                <a:gd name="T41" fmla="*/ 130 h 282"/>
                <a:gd name="T42" fmla="*/ 217 w 319"/>
                <a:gd name="T43" fmla="*/ 0 h 282"/>
                <a:gd name="T44" fmla="*/ 11 w 319"/>
                <a:gd name="T45" fmla="*/ 19 h 28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19" h="282">
                  <a:moveTo>
                    <a:pt x="11" y="19"/>
                  </a:moveTo>
                  <a:lnTo>
                    <a:pt x="14" y="30"/>
                  </a:lnTo>
                  <a:lnTo>
                    <a:pt x="19" y="61"/>
                  </a:lnTo>
                  <a:lnTo>
                    <a:pt x="16" y="111"/>
                  </a:lnTo>
                  <a:lnTo>
                    <a:pt x="0" y="182"/>
                  </a:lnTo>
                  <a:lnTo>
                    <a:pt x="0" y="185"/>
                  </a:lnTo>
                  <a:lnTo>
                    <a:pt x="2" y="192"/>
                  </a:lnTo>
                  <a:lnTo>
                    <a:pt x="4" y="203"/>
                  </a:lnTo>
                  <a:lnTo>
                    <a:pt x="9" y="213"/>
                  </a:lnTo>
                  <a:lnTo>
                    <a:pt x="18" y="224"/>
                  </a:lnTo>
                  <a:lnTo>
                    <a:pt x="32" y="232"/>
                  </a:lnTo>
                  <a:lnTo>
                    <a:pt x="51" y="236"/>
                  </a:lnTo>
                  <a:lnTo>
                    <a:pt x="77" y="234"/>
                  </a:lnTo>
                  <a:lnTo>
                    <a:pt x="78" y="241"/>
                  </a:lnTo>
                  <a:lnTo>
                    <a:pt x="83" y="255"/>
                  </a:lnTo>
                  <a:lnTo>
                    <a:pt x="96" y="272"/>
                  </a:lnTo>
                  <a:lnTo>
                    <a:pt x="116" y="282"/>
                  </a:lnTo>
                  <a:lnTo>
                    <a:pt x="148" y="281"/>
                  </a:lnTo>
                  <a:lnTo>
                    <a:pt x="189" y="258"/>
                  </a:lnTo>
                  <a:lnTo>
                    <a:pt x="246" y="211"/>
                  </a:lnTo>
                  <a:lnTo>
                    <a:pt x="319" y="130"/>
                  </a:lnTo>
                  <a:lnTo>
                    <a:pt x="217" y="0"/>
                  </a:lnTo>
                  <a:lnTo>
                    <a:pt x="11" y="19"/>
                  </a:lnTo>
                  <a:close/>
                </a:path>
              </a:pathLst>
            </a:custGeom>
            <a:solidFill>
              <a:srgbClr val="B5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5" name="Freeform 58"/>
            <p:cNvSpPr>
              <a:spLocks/>
            </p:cNvSpPr>
            <p:nvPr/>
          </p:nvSpPr>
          <p:spPr bwMode="auto">
            <a:xfrm>
              <a:off x="338" y="2148"/>
              <a:ext cx="391" cy="673"/>
            </a:xfrm>
            <a:custGeom>
              <a:avLst/>
              <a:gdLst>
                <a:gd name="T0" fmla="*/ 108 w 391"/>
                <a:gd name="T1" fmla="*/ 484 h 673"/>
                <a:gd name="T2" fmla="*/ 146 w 391"/>
                <a:gd name="T3" fmla="*/ 386 h 673"/>
                <a:gd name="T4" fmla="*/ 170 w 391"/>
                <a:gd name="T5" fmla="*/ 232 h 673"/>
                <a:gd name="T6" fmla="*/ 125 w 391"/>
                <a:gd name="T7" fmla="*/ 71 h 673"/>
                <a:gd name="T8" fmla="*/ 63 w 391"/>
                <a:gd name="T9" fmla="*/ 3 h 673"/>
                <a:gd name="T10" fmla="*/ 85 w 391"/>
                <a:gd name="T11" fmla="*/ 22 h 673"/>
                <a:gd name="T12" fmla="*/ 123 w 391"/>
                <a:gd name="T13" fmla="*/ 62 h 673"/>
                <a:gd name="T14" fmla="*/ 168 w 391"/>
                <a:gd name="T15" fmla="*/ 114 h 673"/>
                <a:gd name="T16" fmla="*/ 208 w 391"/>
                <a:gd name="T17" fmla="*/ 178 h 673"/>
                <a:gd name="T18" fmla="*/ 239 w 391"/>
                <a:gd name="T19" fmla="*/ 249 h 673"/>
                <a:gd name="T20" fmla="*/ 248 w 391"/>
                <a:gd name="T21" fmla="*/ 323 h 673"/>
                <a:gd name="T22" fmla="*/ 229 w 391"/>
                <a:gd name="T23" fmla="*/ 401 h 673"/>
                <a:gd name="T24" fmla="*/ 391 w 391"/>
                <a:gd name="T25" fmla="*/ 457 h 673"/>
                <a:gd name="T26" fmla="*/ 369 w 391"/>
                <a:gd name="T27" fmla="*/ 472 h 673"/>
                <a:gd name="T28" fmla="*/ 324 w 391"/>
                <a:gd name="T29" fmla="*/ 512 h 673"/>
                <a:gd name="T30" fmla="*/ 291 w 391"/>
                <a:gd name="T31" fmla="*/ 566 h 673"/>
                <a:gd name="T32" fmla="*/ 307 w 391"/>
                <a:gd name="T33" fmla="*/ 623 h 673"/>
                <a:gd name="T34" fmla="*/ 279 w 391"/>
                <a:gd name="T35" fmla="*/ 618 h 673"/>
                <a:gd name="T36" fmla="*/ 220 w 391"/>
                <a:gd name="T37" fmla="*/ 614 h 673"/>
                <a:gd name="T38" fmla="*/ 158 w 391"/>
                <a:gd name="T39" fmla="*/ 626 h 673"/>
                <a:gd name="T40" fmla="*/ 127 w 391"/>
                <a:gd name="T41" fmla="*/ 673 h 673"/>
                <a:gd name="T42" fmla="*/ 120 w 391"/>
                <a:gd name="T43" fmla="*/ 657 h 673"/>
                <a:gd name="T44" fmla="*/ 109 w 391"/>
                <a:gd name="T45" fmla="*/ 621 h 673"/>
                <a:gd name="T46" fmla="*/ 113 w 391"/>
                <a:gd name="T47" fmla="*/ 583 h 673"/>
                <a:gd name="T48" fmla="*/ 144 w 391"/>
                <a:gd name="T49" fmla="*/ 557 h 673"/>
                <a:gd name="T50" fmla="*/ 123 w 391"/>
                <a:gd name="T51" fmla="*/ 561 h 673"/>
                <a:gd name="T52" fmla="*/ 75 w 391"/>
                <a:gd name="T53" fmla="*/ 571 h 673"/>
                <a:gd name="T54" fmla="*/ 26 w 391"/>
                <a:gd name="T55" fmla="*/ 599 h 673"/>
                <a:gd name="T56" fmla="*/ 0 w 391"/>
                <a:gd name="T57" fmla="*/ 649 h 673"/>
                <a:gd name="T58" fmla="*/ 0 w 391"/>
                <a:gd name="T59" fmla="*/ 628 h 673"/>
                <a:gd name="T60" fmla="*/ 9 w 391"/>
                <a:gd name="T61" fmla="*/ 583 h 673"/>
                <a:gd name="T62" fmla="*/ 38 w 391"/>
                <a:gd name="T63" fmla="*/ 531 h 673"/>
                <a:gd name="T64" fmla="*/ 101 w 391"/>
                <a:gd name="T65" fmla="*/ 498 h 67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91" h="673">
                  <a:moveTo>
                    <a:pt x="101" y="498"/>
                  </a:moveTo>
                  <a:lnTo>
                    <a:pt x="108" y="484"/>
                  </a:lnTo>
                  <a:lnTo>
                    <a:pt x="125" y="445"/>
                  </a:lnTo>
                  <a:lnTo>
                    <a:pt x="146" y="386"/>
                  </a:lnTo>
                  <a:lnTo>
                    <a:pt x="163" y="313"/>
                  </a:lnTo>
                  <a:lnTo>
                    <a:pt x="170" y="232"/>
                  </a:lnTo>
                  <a:lnTo>
                    <a:pt x="160" y="149"/>
                  </a:lnTo>
                  <a:lnTo>
                    <a:pt x="125" y="71"/>
                  </a:lnTo>
                  <a:lnTo>
                    <a:pt x="59" y="0"/>
                  </a:lnTo>
                  <a:lnTo>
                    <a:pt x="63" y="3"/>
                  </a:lnTo>
                  <a:lnTo>
                    <a:pt x="71" y="10"/>
                  </a:lnTo>
                  <a:lnTo>
                    <a:pt x="85" y="22"/>
                  </a:lnTo>
                  <a:lnTo>
                    <a:pt x="104" y="40"/>
                  </a:lnTo>
                  <a:lnTo>
                    <a:pt x="123" y="62"/>
                  </a:lnTo>
                  <a:lnTo>
                    <a:pt x="146" y="86"/>
                  </a:lnTo>
                  <a:lnTo>
                    <a:pt x="168" y="114"/>
                  </a:lnTo>
                  <a:lnTo>
                    <a:pt x="189" y="144"/>
                  </a:lnTo>
                  <a:lnTo>
                    <a:pt x="208" y="178"/>
                  </a:lnTo>
                  <a:lnTo>
                    <a:pt x="225" y="213"/>
                  </a:lnTo>
                  <a:lnTo>
                    <a:pt x="239" y="249"/>
                  </a:lnTo>
                  <a:lnTo>
                    <a:pt x="246" y="285"/>
                  </a:lnTo>
                  <a:lnTo>
                    <a:pt x="248" y="323"/>
                  </a:lnTo>
                  <a:lnTo>
                    <a:pt x="243" y="363"/>
                  </a:lnTo>
                  <a:lnTo>
                    <a:pt x="229" y="401"/>
                  </a:lnTo>
                  <a:lnTo>
                    <a:pt x="205" y="439"/>
                  </a:lnTo>
                  <a:lnTo>
                    <a:pt x="391" y="457"/>
                  </a:lnTo>
                  <a:lnTo>
                    <a:pt x="385" y="460"/>
                  </a:lnTo>
                  <a:lnTo>
                    <a:pt x="369" y="472"/>
                  </a:lnTo>
                  <a:lnTo>
                    <a:pt x="346" y="490"/>
                  </a:lnTo>
                  <a:lnTo>
                    <a:pt x="324" y="512"/>
                  </a:lnTo>
                  <a:lnTo>
                    <a:pt x="303" y="538"/>
                  </a:lnTo>
                  <a:lnTo>
                    <a:pt x="291" y="566"/>
                  </a:lnTo>
                  <a:lnTo>
                    <a:pt x="291" y="595"/>
                  </a:lnTo>
                  <a:lnTo>
                    <a:pt x="307" y="623"/>
                  </a:lnTo>
                  <a:lnTo>
                    <a:pt x="300" y="621"/>
                  </a:lnTo>
                  <a:lnTo>
                    <a:pt x="279" y="618"/>
                  </a:lnTo>
                  <a:lnTo>
                    <a:pt x="251" y="614"/>
                  </a:lnTo>
                  <a:lnTo>
                    <a:pt x="220" y="614"/>
                  </a:lnTo>
                  <a:lnTo>
                    <a:pt x="187" y="618"/>
                  </a:lnTo>
                  <a:lnTo>
                    <a:pt x="158" y="626"/>
                  </a:lnTo>
                  <a:lnTo>
                    <a:pt x="137" y="645"/>
                  </a:lnTo>
                  <a:lnTo>
                    <a:pt x="127" y="673"/>
                  </a:lnTo>
                  <a:lnTo>
                    <a:pt x="125" y="670"/>
                  </a:lnTo>
                  <a:lnTo>
                    <a:pt x="120" y="657"/>
                  </a:lnTo>
                  <a:lnTo>
                    <a:pt x="115" y="640"/>
                  </a:lnTo>
                  <a:lnTo>
                    <a:pt x="109" y="621"/>
                  </a:lnTo>
                  <a:lnTo>
                    <a:pt x="109" y="602"/>
                  </a:lnTo>
                  <a:lnTo>
                    <a:pt x="113" y="583"/>
                  </a:lnTo>
                  <a:lnTo>
                    <a:pt x="123" y="567"/>
                  </a:lnTo>
                  <a:lnTo>
                    <a:pt x="144" y="557"/>
                  </a:lnTo>
                  <a:lnTo>
                    <a:pt x="139" y="557"/>
                  </a:lnTo>
                  <a:lnTo>
                    <a:pt x="123" y="561"/>
                  </a:lnTo>
                  <a:lnTo>
                    <a:pt x="101" y="564"/>
                  </a:lnTo>
                  <a:lnTo>
                    <a:pt x="75" y="571"/>
                  </a:lnTo>
                  <a:lnTo>
                    <a:pt x="49" y="583"/>
                  </a:lnTo>
                  <a:lnTo>
                    <a:pt x="26" y="599"/>
                  </a:lnTo>
                  <a:lnTo>
                    <a:pt x="9" y="621"/>
                  </a:lnTo>
                  <a:lnTo>
                    <a:pt x="0" y="649"/>
                  </a:lnTo>
                  <a:lnTo>
                    <a:pt x="0" y="644"/>
                  </a:lnTo>
                  <a:lnTo>
                    <a:pt x="0" y="628"/>
                  </a:lnTo>
                  <a:lnTo>
                    <a:pt x="4" y="607"/>
                  </a:lnTo>
                  <a:lnTo>
                    <a:pt x="9" y="583"/>
                  </a:lnTo>
                  <a:lnTo>
                    <a:pt x="21" y="557"/>
                  </a:lnTo>
                  <a:lnTo>
                    <a:pt x="38" y="531"/>
                  </a:lnTo>
                  <a:lnTo>
                    <a:pt x="64" y="512"/>
                  </a:lnTo>
                  <a:lnTo>
                    <a:pt x="101" y="498"/>
                  </a:lnTo>
                  <a:close/>
                </a:path>
              </a:pathLst>
            </a:custGeom>
            <a:solidFill>
              <a:srgbClr val="E26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6" name="Freeform 59"/>
            <p:cNvSpPr>
              <a:spLocks/>
            </p:cNvSpPr>
            <p:nvPr/>
          </p:nvSpPr>
          <p:spPr bwMode="auto">
            <a:xfrm>
              <a:off x="1145" y="2228"/>
              <a:ext cx="348" cy="257"/>
            </a:xfrm>
            <a:custGeom>
              <a:avLst/>
              <a:gdLst>
                <a:gd name="T0" fmla="*/ 348 w 348"/>
                <a:gd name="T1" fmla="*/ 48 h 257"/>
                <a:gd name="T2" fmla="*/ 339 w 348"/>
                <a:gd name="T3" fmla="*/ 53 h 257"/>
                <a:gd name="T4" fmla="*/ 316 w 348"/>
                <a:gd name="T5" fmla="*/ 65 h 257"/>
                <a:gd name="T6" fmla="*/ 285 w 348"/>
                <a:gd name="T7" fmla="*/ 84 h 257"/>
                <a:gd name="T8" fmla="*/ 252 w 348"/>
                <a:gd name="T9" fmla="*/ 110 h 257"/>
                <a:gd name="T10" fmla="*/ 221 w 348"/>
                <a:gd name="T11" fmla="*/ 140 h 257"/>
                <a:gd name="T12" fmla="*/ 197 w 348"/>
                <a:gd name="T13" fmla="*/ 173 h 257"/>
                <a:gd name="T14" fmla="*/ 187 w 348"/>
                <a:gd name="T15" fmla="*/ 207 h 257"/>
                <a:gd name="T16" fmla="*/ 195 w 348"/>
                <a:gd name="T17" fmla="*/ 242 h 257"/>
                <a:gd name="T18" fmla="*/ 190 w 348"/>
                <a:gd name="T19" fmla="*/ 242 h 257"/>
                <a:gd name="T20" fmla="*/ 180 w 348"/>
                <a:gd name="T21" fmla="*/ 238 h 257"/>
                <a:gd name="T22" fmla="*/ 166 w 348"/>
                <a:gd name="T23" fmla="*/ 233 h 257"/>
                <a:gd name="T24" fmla="*/ 152 w 348"/>
                <a:gd name="T25" fmla="*/ 223 h 257"/>
                <a:gd name="T26" fmla="*/ 140 w 348"/>
                <a:gd name="T27" fmla="*/ 211 h 257"/>
                <a:gd name="T28" fmla="*/ 136 w 348"/>
                <a:gd name="T29" fmla="*/ 193 h 257"/>
                <a:gd name="T30" fmla="*/ 142 w 348"/>
                <a:gd name="T31" fmla="*/ 171 h 257"/>
                <a:gd name="T32" fmla="*/ 161 w 348"/>
                <a:gd name="T33" fmla="*/ 141 h 257"/>
                <a:gd name="T34" fmla="*/ 154 w 348"/>
                <a:gd name="T35" fmla="*/ 143 h 257"/>
                <a:gd name="T36" fmla="*/ 136 w 348"/>
                <a:gd name="T37" fmla="*/ 147 h 257"/>
                <a:gd name="T38" fmla="*/ 112 w 348"/>
                <a:gd name="T39" fmla="*/ 154 h 257"/>
                <a:gd name="T40" fmla="*/ 86 w 348"/>
                <a:gd name="T41" fmla="*/ 166 h 257"/>
                <a:gd name="T42" fmla="*/ 64 w 348"/>
                <a:gd name="T43" fmla="*/ 181 h 257"/>
                <a:gd name="T44" fmla="*/ 47 w 348"/>
                <a:gd name="T45" fmla="*/ 202 h 257"/>
                <a:gd name="T46" fmla="*/ 40 w 348"/>
                <a:gd name="T47" fmla="*/ 226 h 257"/>
                <a:gd name="T48" fmla="*/ 50 w 348"/>
                <a:gd name="T49" fmla="*/ 257 h 257"/>
                <a:gd name="T50" fmla="*/ 47 w 348"/>
                <a:gd name="T51" fmla="*/ 249 h 257"/>
                <a:gd name="T52" fmla="*/ 38 w 348"/>
                <a:gd name="T53" fmla="*/ 224 h 257"/>
                <a:gd name="T54" fmla="*/ 26 w 348"/>
                <a:gd name="T55" fmla="*/ 192 h 257"/>
                <a:gd name="T56" fmla="*/ 14 w 348"/>
                <a:gd name="T57" fmla="*/ 150 h 257"/>
                <a:gd name="T58" fmla="*/ 5 w 348"/>
                <a:gd name="T59" fmla="*/ 107 h 257"/>
                <a:gd name="T60" fmla="*/ 0 w 348"/>
                <a:gd name="T61" fmla="*/ 65 h 257"/>
                <a:gd name="T62" fmla="*/ 3 w 348"/>
                <a:gd name="T63" fmla="*/ 31 h 257"/>
                <a:gd name="T64" fmla="*/ 17 w 348"/>
                <a:gd name="T65" fmla="*/ 5 h 257"/>
                <a:gd name="T66" fmla="*/ 21 w 348"/>
                <a:gd name="T67" fmla="*/ 3 h 257"/>
                <a:gd name="T68" fmla="*/ 33 w 348"/>
                <a:gd name="T69" fmla="*/ 1 h 257"/>
                <a:gd name="T70" fmla="*/ 48 w 348"/>
                <a:gd name="T71" fmla="*/ 0 h 257"/>
                <a:gd name="T72" fmla="*/ 67 w 348"/>
                <a:gd name="T73" fmla="*/ 0 h 257"/>
                <a:gd name="T74" fmla="*/ 86 w 348"/>
                <a:gd name="T75" fmla="*/ 3 h 257"/>
                <a:gd name="T76" fmla="*/ 105 w 348"/>
                <a:gd name="T77" fmla="*/ 13 h 257"/>
                <a:gd name="T78" fmla="*/ 123 w 348"/>
                <a:gd name="T79" fmla="*/ 31 h 257"/>
                <a:gd name="T80" fmla="*/ 135 w 348"/>
                <a:gd name="T81" fmla="*/ 57 h 257"/>
                <a:gd name="T82" fmla="*/ 136 w 348"/>
                <a:gd name="T83" fmla="*/ 60 h 257"/>
                <a:gd name="T84" fmla="*/ 143 w 348"/>
                <a:gd name="T85" fmla="*/ 67 h 257"/>
                <a:gd name="T86" fmla="*/ 157 w 348"/>
                <a:gd name="T87" fmla="*/ 76 h 257"/>
                <a:gd name="T88" fmla="*/ 178 w 348"/>
                <a:gd name="T89" fmla="*/ 84 h 257"/>
                <a:gd name="T90" fmla="*/ 206 w 348"/>
                <a:gd name="T91" fmla="*/ 88 h 257"/>
                <a:gd name="T92" fmla="*/ 242 w 348"/>
                <a:gd name="T93" fmla="*/ 84 h 257"/>
                <a:gd name="T94" fmla="*/ 290 w 348"/>
                <a:gd name="T95" fmla="*/ 72 h 257"/>
                <a:gd name="T96" fmla="*/ 348 w 348"/>
                <a:gd name="T97" fmla="*/ 48 h 2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48" h="257">
                  <a:moveTo>
                    <a:pt x="348" y="48"/>
                  </a:moveTo>
                  <a:lnTo>
                    <a:pt x="339" y="53"/>
                  </a:lnTo>
                  <a:lnTo>
                    <a:pt x="316" y="65"/>
                  </a:lnTo>
                  <a:lnTo>
                    <a:pt x="285" y="84"/>
                  </a:lnTo>
                  <a:lnTo>
                    <a:pt x="252" y="110"/>
                  </a:lnTo>
                  <a:lnTo>
                    <a:pt x="221" y="140"/>
                  </a:lnTo>
                  <a:lnTo>
                    <a:pt x="197" y="173"/>
                  </a:lnTo>
                  <a:lnTo>
                    <a:pt x="187" y="207"/>
                  </a:lnTo>
                  <a:lnTo>
                    <a:pt x="195" y="242"/>
                  </a:lnTo>
                  <a:lnTo>
                    <a:pt x="190" y="242"/>
                  </a:lnTo>
                  <a:lnTo>
                    <a:pt x="180" y="238"/>
                  </a:lnTo>
                  <a:lnTo>
                    <a:pt x="166" y="233"/>
                  </a:lnTo>
                  <a:lnTo>
                    <a:pt x="152" y="223"/>
                  </a:lnTo>
                  <a:lnTo>
                    <a:pt x="140" y="211"/>
                  </a:lnTo>
                  <a:lnTo>
                    <a:pt x="136" y="193"/>
                  </a:lnTo>
                  <a:lnTo>
                    <a:pt x="142" y="171"/>
                  </a:lnTo>
                  <a:lnTo>
                    <a:pt x="161" y="141"/>
                  </a:lnTo>
                  <a:lnTo>
                    <a:pt x="154" y="143"/>
                  </a:lnTo>
                  <a:lnTo>
                    <a:pt x="136" y="147"/>
                  </a:lnTo>
                  <a:lnTo>
                    <a:pt x="112" y="154"/>
                  </a:lnTo>
                  <a:lnTo>
                    <a:pt x="86" y="166"/>
                  </a:lnTo>
                  <a:lnTo>
                    <a:pt x="64" y="181"/>
                  </a:lnTo>
                  <a:lnTo>
                    <a:pt x="47" y="202"/>
                  </a:lnTo>
                  <a:lnTo>
                    <a:pt x="40" y="226"/>
                  </a:lnTo>
                  <a:lnTo>
                    <a:pt x="50" y="257"/>
                  </a:lnTo>
                  <a:lnTo>
                    <a:pt x="47" y="249"/>
                  </a:lnTo>
                  <a:lnTo>
                    <a:pt x="38" y="224"/>
                  </a:lnTo>
                  <a:lnTo>
                    <a:pt x="26" y="192"/>
                  </a:lnTo>
                  <a:lnTo>
                    <a:pt x="14" y="150"/>
                  </a:lnTo>
                  <a:lnTo>
                    <a:pt x="5" y="107"/>
                  </a:lnTo>
                  <a:lnTo>
                    <a:pt x="0" y="65"/>
                  </a:lnTo>
                  <a:lnTo>
                    <a:pt x="3" y="31"/>
                  </a:lnTo>
                  <a:lnTo>
                    <a:pt x="17" y="5"/>
                  </a:lnTo>
                  <a:lnTo>
                    <a:pt x="21" y="3"/>
                  </a:lnTo>
                  <a:lnTo>
                    <a:pt x="33" y="1"/>
                  </a:lnTo>
                  <a:lnTo>
                    <a:pt x="48" y="0"/>
                  </a:lnTo>
                  <a:lnTo>
                    <a:pt x="67" y="0"/>
                  </a:lnTo>
                  <a:lnTo>
                    <a:pt x="86" y="3"/>
                  </a:lnTo>
                  <a:lnTo>
                    <a:pt x="105" y="13"/>
                  </a:lnTo>
                  <a:lnTo>
                    <a:pt x="123" y="31"/>
                  </a:lnTo>
                  <a:lnTo>
                    <a:pt x="135" y="57"/>
                  </a:lnTo>
                  <a:lnTo>
                    <a:pt x="136" y="60"/>
                  </a:lnTo>
                  <a:lnTo>
                    <a:pt x="143" y="67"/>
                  </a:lnTo>
                  <a:lnTo>
                    <a:pt x="157" y="76"/>
                  </a:lnTo>
                  <a:lnTo>
                    <a:pt x="178" y="84"/>
                  </a:lnTo>
                  <a:lnTo>
                    <a:pt x="206" y="88"/>
                  </a:lnTo>
                  <a:lnTo>
                    <a:pt x="242" y="84"/>
                  </a:lnTo>
                  <a:lnTo>
                    <a:pt x="290" y="72"/>
                  </a:lnTo>
                  <a:lnTo>
                    <a:pt x="348" y="48"/>
                  </a:lnTo>
                  <a:close/>
                </a:path>
              </a:pathLst>
            </a:custGeom>
            <a:solidFill>
              <a:srgbClr val="E26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7" name="Freeform 60"/>
            <p:cNvSpPr>
              <a:spLocks/>
            </p:cNvSpPr>
            <p:nvPr/>
          </p:nvSpPr>
          <p:spPr bwMode="auto">
            <a:xfrm>
              <a:off x="562" y="1471"/>
              <a:ext cx="60" cy="61"/>
            </a:xfrm>
            <a:custGeom>
              <a:avLst/>
              <a:gdLst>
                <a:gd name="T0" fmla="*/ 60 w 60"/>
                <a:gd name="T1" fmla="*/ 61 h 61"/>
                <a:gd name="T2" fmla="*/ 60 w 60"/>
                <a:gd name="T3" fmla="*/ 57 h 61"/>
                <a:gd name="T4" fmla="*/ 57 w 60"/>
                <a:gd name="T5" fmla="*/ 51 h 61"/>
                <a:gd name="T6" fmla="*/ 53 w 60"/>
                <a:gd name="T7" fmla="*/ 42 h 61"/>
                <a:gd name="T8" fmla="*/ 46 w 60"/>
                <a:gd name="T9" fmla="*/ 30 h 61"/>
                <a:gd name="T10" fmla="*/ 38 w 60"/>
                <a:gd name="T11" fmla="*/ 19 h 61"/>
                <a:gd name="T12" fmla="*/ 27 w 60"/>
                <a:gd name="T13" fmla="*/ 12 h 61"/>
                <a:gd name="T14" fmla="*/ 15 w 60"/>
                <a:gd name="T15" fmla="*/ 7 h 61"/>
                <a:gd name="T16" fmla="*/ 0 w 60"/>
                <a:gd name="T17" fmla="*/ 9 h 61"/>
                <a:gd name="T18" fmla="*/ 3 w 60"/>
                <a:gd name="T19" fmla="*/ 7 h 61"/>
                <a:gd name="T20" fmla="*/ 8 w 60"/>
                <a:gd name="T21" fmla="*/ 4 h 61"/>
                <a:gd name="T22" fmla="*/ 19 w 60"/>
                <a:gd name="T23" fmla="*/ 2 h 61"/>
                <a:gd name="T24" fmla="*/ 31 w 60"/>
                <a:gd name="T25" fmla="*/ 0 h 61"/>
                <a:gd name="T26" fmla="*/ 41 w 60"/>
                <a:gd name="T27" fmla="*/ 6 h 61"/>
                <a:gd name="T28" fmla="*/ 52 w 60"/>
                <a:gd name="T29" fmla="*/ 14 h 61"/>
                <a:gd name="T30" fmla="*/ 57 w 60"/>
                <a:gd name="T31" fmla="*/ 33 h 61"/>
                <a:gd name="T32" fmla="*/ 60 w 60"/>
                <a:gd name="T33" fmla="*/ 61 h 6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0" h="61">
                  <a:moveTo>
                    <a:pt x="60" y="61"/>
                  </a:moveTo>
                  <a:lnTo>
                    <a:pt x="60" y="57"/>
                  </a:lnTo>
                  <a:lnTo>
                    <a:pt x="57" y="51"/>
                  </a:lnTo>
                  <a:lnTo>
                    <a:pt x="53" y="42"/>
                  </a:lnTo>
                  <a:lnTo>
                    <a:pt x="46" y="30"/>
                  </a:lnTo>
                  <a:lnTo>
                    <a:pt x="38" y="19"/>
                  </a:lnTo>
                  <a:lnTo>
                    <a:pt x="27" y="12"/>
                  </a:lnTo>
                  <a:lnTo>
                    <a:pt x="15" y="7"/>
                  </a:lnTo>
                  <a:lnTo>
                    <a:pt x="0" y="9"/>
                  </a:lnTo>
                  <a:lnTo>
                    <a:pt x="3" y="7"/>
                  </a:lnTo>
                  <a:lnTo>
                    <a:pt x="8" y="4"/>
                  </a:lnTo>
                  <a:lnTo>
                    <a:pt x="19" y="2"/>
                  </a:lnTo>
                  <a:lnTo>
                    <a:pt x="31" y="0"/>
                  </a:lnTo>
                  <a:lnTo>
                    <a:pt x="41" y="6"/>
                  </a:lnTo>
                  <a:lnTo>
                    <a:pt x="52" y="14"/>
                  </a:lnTo>
                  <a:lnTo>
                    <a:pt x="57" y="33"/>
                  </a:lnTo>
                  <a:lnTo>
                    <a:pt x="60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8" name="Freeform 61"/>
            <p:cNvSpPr>
              <a:spLocks/>
            </p:cNvSpPr>
            <p:nvPr/>
          </p:nvSpPr>
          <p:spPr bwMode="auto">
            <a:xfrm>
              <a:off x="524" y="1141"/>
              <a:ext cx="410" cy="360"/>
            </a:xfrm>
            <a:custGeom>
              <a:avLst/>
              <a:gdLst>
                <a:gd name="T0" fmla="*/ 22 w 410"/>
                <a:gd name="T1" fmla="*/ 360 h 360"/>
                <a:gd name="T2" fmla="*/ 20 w 410"/>
                <a:gd name="T3" fmla="*/ 355 h 360"/>
                <a:gd name="T4" fmla="*/ 15 w 410"/>
                <a:gd name="T5" fmla="*/ 339 h 360"/>
                <a:gd name="T6" fmla="*/ 8 w 410"/>
                <a:gd name="T7" fmla="*/ 317 h 360"/>
                <a:gd name="T8" fmla="*/ 3 w 410"/>
                <a:gd name="T9" fmla="*/ 285 h 360"/>
                <a:gd name="T10" fmla="*/ 0 w 410"/>
                <a:gd name="T11" fmla="*/ 247 h 360"/>
                <a:gd name="T12" fmla="*/ 0 w 410"/>
                <a:gd name="T13" fmla="*/ 206 h 360"/>
                <a:gd name="T14" fmla="*/ 8 w 410"/>
                <a:gd name="T15" fmla="*/ 159 h 360"/>
                <a:gd name="T16" fmla="*/ 24 w 410"/>
                <a:gd name="T17" fmla="*/ 111 h 360"/>
                <a:gd name="T18" fmla="*/ 26 w 410"/>
                <a:gd name="T19" fmla="*/ 109 h 360"/>
                <a:gd name="T20" fmla="*/ 29 w 410"/>
                <a:gd name="T21" fmla="*/ 104 h 360"/>
                <a:gd name="T22" fmla="*/ 36 w 410"/>
                <a:gd name="T23" fmla="*/ 95 h 360"/>
                <a:gd name="T24" fmla="*/ 45 w 410"/>
                <a:gd name="T25" fmla="*/ 83 h 360"/>
                <a:gd name="T26" fmla="*/ 57 w 410"/>
                <a:gd name="T27" fmla="*/ 71 h 360"/>
                <a:gd name="T28" fmla="*/ 72 w 410"/>
                <a:gd name="T29" fmla="*/ 59 h 360"/>
                <a:gd name="T30" fmla="*/ 91 w 410"/>
                <a:gd name="T31" fmla="*/ 45 h 360"/>
                <a:gd name="T32" fmla="*/ 114 w 410"/>
                <a:gd name="T33" fmla="*/ 33 h 360"/>
                <a:gd name="T34" fmla="*/ 138 w 410"/>
                <a:gd name="T35" fmla="*/ 21 h 360"/>
                <a:gd name="T36" fmla="*/ 166 w 410"/>
                <a:gd name="T37" fmla="*/ 10 h 360"/>
                <a:gd name="T38" fmla="*/ 197 w 410"/>
                <a:gd name="T39" fmla="*/ 3 h 360"/>
                <a:gd name="T40" fmla="*/ 233 w 410"/>
                <a:gd name="T41" fmla="*/ 0 h 360"/>
                <a:gd name="T42" fmla="*/ 271 w 410"/>
                <a:gd name="T43" fmla="*/ 0 h 360"/>
                <a:gd name="T44" fmla="*/ 313 w 410"/>
                <a:gd name="T45" fmla="*/ 3 h 360"/>
                <a:gd name="T46" fmla="*/ 359 w 410"/>
                <a:gd name="T47" fmla="*/ 14 h 360"/>
                <a:gd name="T48" fmla="*/ 410 w 410"/>
                <a:gd name="T49" fmla="*/ 29 h 360"/>
                <a:gd name="T50" fmla="*/ 406 w 410"/>
                <a:gd name="T51" fmla="*/ 29 h 360"/>
                <a:gd name="T52" fmla="*/ 399 w 410"/>
                <a:gd name="T53" fmla="*/ 26 h 360"/>
                <a:gd name="T54" fmla="*/ 385 w 410"/>
                <a:gd name="T55" fmla="*/ 22 h 360"/>
                <a:gd name="T56" fmla="*/ 368 w 410"/>
                <a:gd name="T57" fmla="*/ 19 h 360"/>
                <a:gd name="T58" fmla="*/ 347 w 410"/>
                <a:gd name="T59" fmla="*/ 17 h 360"/>
                <a:gd name="T60" fmla="*/ 323 w 410"/>
                <a:gd name="T61" fmla="*/ 14 h 360"/>
                <a:gd name="T62" fmla="*/ 295 w 410"/>
                <a:gd name="T63" fmla="*/ 12 h 360"/>
                <a:gd name="T64" fmla="*/ 268 w 410"/>
                <a:gd name="T65" fmla="*/ 12 h 360"/>
                <a:gd name="T66" fmla="*/ 237 w 410"/>
                <a:gd name="T67" fmla="*/ 14 h 360"/>
                <a:gd name="T68" fmla="*/ 205 w 410"/>
                <a:gd name="T69" fmla="*/ 17 h 360"/>
                <a:gd name="T70" fmla="*/ 176 w 410"/>
                <a:gd name="T71" fmla="*/ 24 h 360"/>
                <a:gd name="T72" fmla="*/ 145 w 410"/>
                <a:gd name="T73" fmla="*/ 35 h 360"/>
                <a:gd name="T74" fmla="*/ 116 w 410"/>
                <a:gd name="T75" fmla="*/ 48 h 360"/>
                <a:gd name="T76" fmla="*/ 86 w 410"/>
                <a:gd name="T77" fmla="*/ 67 h 360"/>
                <a:gd name="T78" fmla="*/ 60 w 410"/>
                <a:gd name="T79" fmla="*/ 90 h 360"/>
                <a:gd name="T80" fmla="*/ 38 w 410"/>
                <a:gd name="T81" fmla="*/ 119 h 360"/>
                <a:gd name="T82" fmla="*/ 31 w 410"/>
                <a:gd name="T83" fmla="*/ 140 h 360"/>
                <a:gd name="T84" fmla="*/ 20 w 410"/>
                <a:gd name="T85" fmla="*/ 195 h 360"/>
                <a:gd name="T86" fmla="*/ 13 w 410"/>
                <a:gd name="T87" fmla="*/ 272 h 360"/>
                <a:gd name="T88" fmla="*/ 22 w 410"/>
                <a:gd name="T89" fmla="*/ 360 h 36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0" h="360">
                  <a:moveTo>
                    <a:pt x="22" y="360"/>
                  </a:moveTo>
                  <a:lnTo>
                    <a:pt x="20" y="355"/>
                  </a:lnTo>
                  <a:lnTo>
                    <a:pt x="15" y="339"/>
                  </a:lnTo>
                  <a:lnTo>
                    <a:pt x="8" y="317"/>
                  </a:lnTo>
                  <a:lnTo>
                    <a:pt x="3" y="285"/>
                  </a:lnTo>
                  <a:lnTo>
                    <a:pt x="0" y="247"/>
                  </a:lnTo>
                  <a:lnTo>
                    <a:pt x="0" y="206"/>
                  </a:lnTo>
                  <a:lnTo>
                    <a:pt x="8" y="159"/>
                  </a:lnTo>
                  <a:lnTo>
                    <a:pt x="24" y="111"/>
                  </a:lnTo>
                  <a:lnTo>
                    <a:pt x="26" y="109"/>
                  </a:lnTo>
                  <a:lnTo>
                    <a:pt x="29" y="104"/>
                  </a:lnTo>
                  <a:lnTo>
                    <a:pt x="36" y="95"/>
                  </a:lnTo>
                  <a:lnTo>
                    <a:pt x="45" y="83"/>
                  </a:lnTo>
                  <a:lnTo>
                    <a:pt x="57" y="71"/>
                  </a:lnTo>
                  <a:lnTo>
                    <a:pt x="72" y="59"/>
                  </a:lnTo>
                  <a:lnTo>
                    <a:pt x="91" y="45"/>
                  </a:lnTo>
                  <a:lnTo>
                    <a:pt x="114" y="33"/>
                  </a:lnTo>
                  <a:lnTo>
                    <a:pt x="138" y="21"/>
                  </a:lnTo>
                  <a:lnTo>
                    <a:pt x="166" y="10"/>
                  </a:lnTo>
                  <a:lnTo>
                    <a:pt x="197" y="3"/>
                  </a:lnTo>
                  <a:lnTo>
                    <a:pt x="233" y="0"/>
                  </a:lnTo>
                  <a:lnTo>
                    <a:pt x="271" y="0"/>
                  </a:lnTo>
                  <a:lnTo>
                    <a:pt x="313" y="3"/>
                  </a:lnTo>
                  <a:lnTo>
                    <a:pt x="359" y="14"/>
                  </a:lnTo>
                  <a:lnTo>
                    <a:pt x="410" y="29"/>
                  </a:lnTo>
                  <a:lnTo>
                    <a:pt x="406" y="29"/>
                  </a:lnTo>
                  <a:lnTo>
                    <a:pt x="399" y="26"/>
                  </a:lnTo>
                  <a:lnTo>
                    <a:pt x="385" y="22"/>
                  </a:lnTo>
                  <a:lnTo>
                    <a:pt x="368" y="19"/>
                  </a:lnTo>
                  <a:lnTo>
                    <a:pt x="347" y="17"/>
                  </a:lnTo>
                  <a:lnTo>
                    <a:pt x="323" y="14"/>
                  </a:lnTo>
                  <a:lnTo>
                    <a:pt x="295" y="12"/>
                  </a:lnTo>
                  <a:lnTo>
                    <a:pt x="268" y="12"/>
                  </a:lnTo>
                  <a:lnTo>
                    <a:pt x="237" y="14"/>
                  </a:lnTo>
                  <a:lnTo>
                    <a:pt x="205" y="17"/>
                  </a:lnTo>
                  <a:lnTo>
                    <a:pt x="176" y="24"/>
                  </a:lnTo>
                  <a:lnTo>
                    <a:pt x="145" y="35"/>
                  </a:lnTo>
                  <a:lnTo>
                    <a:pt x="116" y="48"/>
                  </a:lnTo>
                  <a:lnTo>
                    <a:pt x="86" y="67"/>
                  </a:lnTo>
                  <a:lnTo>
                    <a:pt x="60" y="90"/>
                  </a:lnTo>
                  <a:lnTo>
                    <a:pt x="38" y="119"/>
                  </a:lnTo>
                  <a:lnTo>
                    <a:pt x="31" y="140"/>
                  </a:lnTo>
                  <a:lnTo>
                    <a:pt x="20" y="195"/>
                  </a:lnTo>
                  <a:lnTo>
                    <a:pt x="13" y="272"/>
                  </a:lnTo>
                  <a:lnTo>
                    <a:pt x="22" y="3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9" name="Freeform 62"/>
            <p:cNvSpPr>
              <a:spLocks/>
            </p:cNvSpPr>
            <p:nvPr/>
          </p:nvSpPr>
          <p:spPr bwMode="auto">
            <a:xfrm>
              <a:off x="980" y="1297"/>
              <a:ext cx="38" cy="148"/>
            </a:xfrm>
            <a:custGeom>
              <a:avLst/>
              <a:gdLst>
                <a:gd name="T0" fmla="*/ 0 w 38"/>
                <a:gd name="T1" fmla="*/ 0 h 148"/>
                <a:gd name="T2" fmla="*/ 7 w 38"/>
                <a:gd name="T3" fmla="*/ 15 h 148"/>
                <a:gd name="T4" fmla="*/ 21 w 38"/>
                <a:gd name="T5" fmla="*/ 55 h 148"/>
                <a:gd name="T6" fmla="*/ 32 w 38"/>
                <a:gd name="T7" fmla="*/ 105 h 148"/>
                <a:gd name="T8" fmla="*/ 28 w 38"/>
                <a:gd name="T9" fmla="*/ 148 h 148"/>
                <a:gd name="T10" fmla="*/ 30 w 38"/>
                <a:gd name="T11" fmla="*/ 145 h 148"/>
                <a:gd name="T12" fmla="*/ 33 w 38"/>
                <a:gd name="T13" fmla="*/ 136 h 148"/>
                <a:gd name="T14" fmla="*/ 37 w 38"/>
                <a:gd name="T15" fmla="*/ 122 h 148"/>
                <a:gd name="T16" fmla="*/ 38 w 38"/>
                <a:gd name="T17" fmla="*/ 105 h 148"/>
                <a:gd name="T18" fmla="*/ 38 w 38"/>
                <a:gd name="T19" fmla="*/ 83 h 148"/>
                <a:gd name="T20" fmla="*/ 33 w 38"/>
                <a:gd name="T21" fmla="*/ 57 h 148"/>
                <a:gd name="T22" fmla="*/ 21 w 38"/>
                <a:gd name="T23" fmla="*/ 29 h 148"/>
                <a:gd name="T24" fmla="*/ 0 w 38"/>
                <a:gd name="T25" fmla="*/ 0 h 14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148">
                  <a:moveTo>
                    <a:pt x="0" y="0"/>
                  </a:moveTo>
                  <a:lnTo>
                    <a:pt x="7" y="15"/>
                  </a:lnTo>
                  <a:lnTo>
                    <a:pt x="21" y="55"/>
                  </a:lnTo>
                  <a:lnTo>
                    <a:pt x="32" y="105"/>
                  </a:lnTo>
                  <a:lnTo>
                    <a:pt x="28" y="148"/>
                  </a:lnTo>
                  <a:lnTo>
                    <a:pt x="30" y="145"/>
                  </a:lnTo>
                  <a:lnTo>
                    <a:pt x="33" y="136"/>
                  </a:lnTo>
                  <a:lnTo>
                    <a:pt x="37" y="122"/>
                  </a:lnTo>
                  <a:lnTo>
                    <a:pt x="38" y="105"/>
                  </a:lnTo>
                  <a:lnTo>
                    <a:pt x="38" y="83"/>
                  </a:lnTo>
                  <a:lnTo>
                    <a:pt x="33" y="57"/>
                  </a:lnTo>
                  <a:lnTo>
                    <a:pt x="21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0" name="Freeform 63"/>
            <p:cNvSpPr>
              <a:spLocks/>
            </p:cNvSpPr>
            <p:nvPr/>
          </p:nvSpPr>
          <p:spPr bwMode="auto">
            <a:xfrm>
              <a:off x="977" y="1196"/>
              <a:ext cx="76" cy="275"/>
            </a:xfrm>
            <a:custGeom>
              <a:avLst/>
              <a:gdLst>
                <a:gd name="T0" fmla="*/ 38 w 76"/>
                <a:gd name="T1" fmla="*/ 275 h 275"/>
                <a:gd name="T2" fmla="*/ 43 w 76"/>
                <a:gd name="T3" fmla="*/ 265 h 275"/>
                <a:gd name="T4" fmla="*/ 52 w 76"/>
                <a:gd name="T5" fmla="*/ 239 h 275"/>
                <a:gd name="T6" fmla="*/ 64 w 76"/>
                <a:gd name="T7" fmla="*/ 203 h 275"/>
                <a:gd name="T8" fmla="*/ 74 w 76"/>
                <a:gd name="T9" fmla="*/ 158 h 275"/>
                <a:gd name="T10" fmla="*/ 76 w 76"/>
                <a:gd name="T11" fmla="*/ 109 h 275"/>
                <a:gd name="T12" fmla="*/ 67 w 76"/>
                <a:gd name="T13" fmla="*/ 64 h 275"/>
                <a:gd name="T14" fmla="*/ 43 w 76"/>
                <a:gd name="T15" fmla="*/ 26 h 275"/>
                <a:gd name="T16" fmla="*/ 0 w 76"/>
                <a:gd name="T17" fmla="*/ 0 h 275"/>
                <a:gd name="T18" fmla="*/ 5 w 76"/>
                <a:gd name="T19" fmla="*/ 2 h 275"/>
                <a:gd name="T20" fmla="*/ 16 w 76"/>
                <a:gd name="T21" fmla="*/ 11 h 275"/>
                <a:gd name="T22" fmla="*/ 31 w 76"/>
                <a:gd name="T23" fmla="*/ 28 h 275"/>
                <a:gd name="T24" fmla="*/ 45 w 76"/>
                <a:gd name="T25" fmla="*/ 52 h 275"/>
                <a:gd name="T26" fmla="*/ 57 w 76"/>
                <a:gd name="T27" fmla="*/ 89 h 275"/>
                <a:gd name="T28" fmla="*/ 60 w 76"/>
                <a:gd name="T29" fmla="*/ 135 h 275"/>
                <a:gd name="T30" fmla="*/ 57 w 76"/>
                <a:gd name="T31" fmla="*/ 198 h 275"/>
                <a:gd name="T32" fmla="*/ 38 w 76"/>
                <a:gd name="T33" fmla="*/ 275 h 27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6" h="275">
                  <a:moveTo>
                    <a:pt x="38" y="275"/>
                  </a:moveTo>
                  <a:lnTo>
                    <a:pt x="43" y="265"/>
                  </a:lnTo>
                  <a:lnTo>
                    <a:pt x="52" y="239"/>
                  </a:lnTo>
                  <a:lnTo>
                    <a:pt x="64" y="203"/>
                  </a:lnTo>
                  <a:lnTo>
                    <a:pt x="74" y="158"/>
                  </a:lnTo>
                  <a:lnTo>
                    <a:pt x="76" y="109"/>
                  </a:lnTo>
                  <a:lnTo>
                    <a:pt x="67" y="64"/>
                  </a:lnTo>
                  <a:lnTo>
                    <a:pt x="43" y="26"/>
                  </a:lnTo>
                  <a:lnTo>
                    <a:pt x="0" y="0"/>
                  </a:lnTo>
                  <a:lnTo>
                    <a:pt x="5" y="2"/>
                  </a:lnTo>
                  <a:lnTo>
                    <a:pt x="16" y="11"/>
                  </a:lnTo>
                  <a:lnTo>
                    <a:pt x="31" y="28"/>
                  </a:lnTo>
                  <a:lnTo>
                    <a:pt x="45" y="52"/>
                  </a:lnTo>
                  <a:lnTo>
                    <a:pt x="57" y="89"/>
                  </a:lnTo>
                  <a:lnTo>
                    <a:pt x="60" y="135"/>
                  </a:lnTo>
                  <a:lnTo>
                    <a:pt x="57" y="198"/>
                  </a:lnTo>
                  <a:lnTo>
                    <a:pt x="38" y="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1" name="Freeform 64"/>
            <p:cNvSpPr>
              <a:spLocks/>
            </p:cNvSpPr>
            <p:nvPr/>
          </p:nvSpPr>
          <p:spPr bwMode="auto">
            <a:xfrm>
              <a:off x="620" y="1655"/>
              <a:ext cx="130" cy="156"/>
            </a:xfrm>
            <a:custGeom>
              <a:avLst/>
              <a:gdLst>
                <a:gd name="T0" fmla="*/ 6 w 130"/>
                <a:gd name="T1" fmla="*/ 0 h 156"/>
                <a:gd name="T2" fmla="*/ 4 w 130"/>
                <a:gd name="T3" fmla="*/ 3 h 156"/>
                <a:gd name="T4" fmla="*/ 0 w 130"/>
                <a:gd name="T5" fmla="*/ 14 h 156"/>
                <a:gd name="T6" fmla="*/ 0 w 130"/>
                <a:gd name="T7" fmla="*/ 29 h 156"/>
                <a:gd name="T8" fmla="*/ 4 w 130"/>
                <a:gd name="T9" fmla="*/ 50 h 156"/>
                <a:gd name="T10" fmla="*/ 16 w 130"/>
                <a:gd name="T11" fmla="*/ 74 h 156"/>
                <a:gd name="T12" fmla="*/ 39 w 130"/>
                <a:gd name="T13" fmla="*/ 100 h 156"/>
                <a:gd name="T14" fmla="*/ 75 w 130"/>
                <a:gd name="T15" fmla="*/ 128 h 156"/>
                <a:gd name="T16" fmla="*/ 130 w 130"/>
                <a:gd name="T17" fmla="*/ 156 h 156"/>
                <a:gd name="T18" fmla="*/ 125 w 130"/>
                <a:gd name="T19" fmla="*/ 152 h 156"/>
                <a:gd name="T20" fmla="*/ 109 w 130"/>
                <a:gd name="T21" fmla="*/ 142 h 156"/>
                <a:gd name="T22" fmla="*/ 89 w 130"/>
                <a:gd name="T23" fmla="*/ 126 h 156"/>
                <a:gd name="T24" fmla="*/ 64 w 130"/>
                <a:gd name="T25" fmla="*/ 105 h 156"/>
                <a:gd name="T26" fmla="*/ 42 w 130"/>
                <a:gd name="T27" fmla="*/ 83 h 156"/>
                <a:gd name="T28" fmla="*/ 21 w 130"/>
                <a:gd name="T29" fmla="*/ 57 h 156"/>
                <a:gd name="T30" fmla="*/ 9 w 130"/>
                <a:gd name="T31" fmla="*/ 27 h 156"/>
                <a:gd name="T32" fmla="*/ 6 w 130"/>
                <a:gd name="T33" fmla="*/ 0 h 15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30" h="156">
                  <a:moveTo>
                    <a:pt x="6" y="0"/>
                  </a:moveTo>
                  <a:lnTo>
                    <a:pt x="4" y="3"/>
                  </a:lnTo>
                  <a:lnTo>
                    <a:pt x="0" y="14"/>
                  </a:lnTo>
                  <a:lnTo>
                    <a:pt x="0" y="29"/>
                  </a:lnTo>
                  <a:lnTo>
                    <a:pt x="4" y="50"/>
                  </a:lnTo>
                  <a:lnTo>
                    <a:pt x="16" y="74"/>
                  </a:lnTo>
                  <a:lnTo>
                    <a:pt x="39" y="100"/>
                  </a:lnTo>
                  <a:lnTo>
                    <a:pt x="75" y="128"/>
                  </a:lnTo>
                  <a:lnTo>
                    <a:pt x="130" y="156"/>
                  </a:lnTo>
                  <a:lnTo>
                    <a:pt x="125" y="152"/>
                  </a:lnTo>
                  <a:lnTo>
                    <a:pt x="109" y="142"/>
                  </a:lnTo>
                  <a:lnTo>
                    <a:pt x="89" y="126"/>
                  </a:lnTo>
                  <a:lnTo>
                    <a:pt x="64" y="105"/>
                  </a:lnTo>
                  <a:lnTo>
                    <a:pt x="42" y="83"/>
                  </a:lnTo>
                  <a:lnTo>
                    <a:pt x="21" y="57"/>
                  </a:lnTo>
                  <a:lnTo>
                    <a:pt x="9" y="2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2" name="Freeform 65"/>
            <p:cNvSpPr>
              <a:spLocks/>
            </p:cNvSpPr>
            <p:nvPr/>
          </p:nvSpPr>
          <p:spPr bwMode="auto">
            <a:xfrm>
              <a:off x="787" y="1817"/>
              <a:ext cx="154" cy="45"/>
            </a:xfrm>
            <a:custGeom>
              <a:avLst/>
              <a:gdLst>
                <a:gd name="T0" fmla="*/ 0 w 154"/>
                <a:gd name="T1" fmla="*/ 6 h 45"/>
                <a:gd name="T2" fmla="*/ 5 w 154"/>
                <a:gd name="T3" fmla="*/ 7 h 45"/>
                <a:gd name="T4" fmla="*/ 17 w 154"/>
                <a:gd name="T5" fmla="*/ 13 h 45"/>
                <a:gd name="T6" fmla="*/ 38 w 154"/>
                <a:gd name="T7" fmla="*/ 19 h 45"/>
                <a:gd name="T8" fmla="*/ 60 w 154"/>
                <a:gd name="T9" fmla="*/ 25 h 45"/>
                <a:gd name="T10" fmla="*/ 86 w 154"/>
                <a:gd name="T11" fmla="*/ 26 h 45"/>
                <a:gd name="T12" fmla="*/ 112 w 154"/>
                <a:gd name="T13" fmla="*/ 25 h 45"/>
                <a:gd name="T14" fmla="*/ 135 w 154"/>
                <a:gd name="T15" fmla="*/ 18 h 45"/>
                <a:gd name="T16" fmla="*/ 154 w 154"/>
                <a:gd name="T17" fmla="*/ 0 h 45"/>
                <a:gd name="T18" fmla="*/ 152 w 154"/>
                <a:gd name="T19" fmla="*/ 4 h 45"/>
                <a:gd name="T20" fmla="*/ 145 w 154"/>
                <a:gd name="T21" fmla="*/ 14 h 45"/>
                <a:gd name="T22" fmla="*/ 135 w 154"/>
                <a:gd name="T23" fmla="*/ 26 h 45"/>
                <a:gd name="T24" fmla="*/ 119 w 154"/>
                <a:gd name="T25" fmla="*/ 39 h 45"/>
                <a:gd name="T26" fmla="*/ 98 w 154"/>
                <a:gd name="T27" fmla="*/ 45 h 45"/>
                <a:gd name="T28" fmla="*/ 71 w 154"/>
                <a:gd name="T29" fmla="*/ 44 h 45"/>
                <a:gd name="T30" fmla="*/ 38 w 154"/>
                <a:gd name="T31" fmla="*/ 32 h 45"/>
                <a:gd name="T32" fmla="*/ 0 w 154"/>
                <a:gd name="T33" fmla="*/ 6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54" h="45">
                  <a:moveTo>
                    <a:pt x="0" y="6"/>
                  </a:moveTo>
                  <a:lnTo>
                    <a:pt x="5" y="7"/>
                  </a:lnTo>
                  <a:lnTo>
                    <a:pt x="17" y="13"/>
                  </a:lnTo>
                  <a:lnTo>
                    <a:pt x="38" y="19"/>
                  </a:lnTo>
                  <a:lnTo>
                    <a:pt x="60" y="25"/>
                  </a:lnTo>
                  <a:lnTo>
                    <a:pt x="86" y="26"/>
                  </a:lnTo>
                  <a:lnTo>
                    <a:pt x="112" y="25"/>
                  </a:lnTo>
                  <a:lnTo>
                    <a:pt x="135" y="18"/>
                  </a:lnTo>
                  <a:lnTo>
                    <a:pt x="154" y="0"/>
                  </a:lnTo>
                  <a:lnTo>
                    <a:pt x="152" y="4"/>
                  </a:lnTo>
                  <a:lnTo>
                    <a:pt x="145" y="14"/>
                  </a:lnTo>
                  <a:lnTo>
                    <a:pt x="135" y="26"/>
                  </a:lnTo>
                  <a:lnTo>
                    <a:pt x="119" y="39"/>
                  </a:lnTo>
                  <a:lnTo>
                    <a:pt x="98" y="45"/>
                  </a:lnTo>
                  <a:lnTo>
                    <a:pt x="71" y="44"/>
                  </a:lnTo>
                  <a:lnTo>
                    <a:pt x="38" y="32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3" name="Freeform 66"/>
            <p:cNvSpPr>
              <a:spLocks/>
            </p:cNvSpPr>
            <p:nvPr/>
          </p:nvSpPr>
          <p:spPr bwMode="auto">
            <a:xfrm>
              <a:off x="261" y="1771"/>
              <a:ext cx="311" cy="192"/>
            </a:xfrm>
            <a:custGeom>
              <a:avLst/>
              <a:gdLst>
                <a:gd name="T0" fmla="*/ 311 w 311"/>
                <a:gd name="T1" fmla="*/ 0 h 192"/>
                <a:gd name="T2" fmla="*/ 309 w 311"/>
                <a:gd name="T3" fmla="*/ 1 h 192"/>
                <a:gd name="T4" fmla="*/ 306 w 311"/>
                <a:gd name="T5" fmla="*/ 7 h 192"/>
                <a:gd name="T6" fmla="*/ 299 w 311"/>
                <a:gd name="T7" fmla="*/ 14 h 192"/>
                <a:gd name="T8" fmla="*/ 289 w 311"/>
                <a:gd name="T9" fmla="*/ 24 h 192"/>
                <a:gd name="T10" fmla="*/ 276 w 311"/>
                <a:gd name="T11" fmla="*/ 36 h 192"/>
                <a:gd name="T12" fmla="*/ 261 w 311"/>
                <a:gd name="T13" fmla="*/ 50 h 192"/>
                <a:gd name="T14" fmla="*/ 244 w 311"/>
                <a:gd name="T15" fmla="*/ 64 h 192"/>
                <a:gd name="T16" fmla="*/ 224 w 311"/>
                <a:gd name="T17" fmla="*/ 79 h 192"/>
                <a:gd name="T18" fmla="*/ 204 w 311"/>
                <a:gd name="T19" fmla="*/ 97 h 192"/>
                <a:gd name="T20" fmla="*/ 180 w 311"/>
                <a:gd name="T21" fmla="*/ 112 h 192"/>
                <a:gd name="T22" fmla="*/ 154 w 311"/>
                <a:gd name="T23" fmla="*/ 129 h 192"/>
                <a:gd name="T24" fmla="*/ 126 w 311"/>
                <a:gd name="T25" fmla="*/ 145 h 192"/>
                <a:gd name="T26" fmla="*/ 96 w 311"/>
                <a:gd name="T27" fmla="*/ 159 h 192"/>
                <a:gd name="T28" fmla="*/ 65 w 311"/>
                <a:gd name="T29" fmla="*/ 171 h 192"/>
                <a:gd name="T30" fmla="*/ 34 w 311"/>
                <a:gd name="T31" fmla="*/ 183 h 192"/>
                <a:gd name="T32" fmla="*/ 0 w 311"/>
                <a:gd name="T33" fmla="*/ 192 h 192"/>
                <a:gd name="T34" fmla="*/ 3 w 311"/>
                <a:gd name="T35" fmla="*/ 192 h 192"/>
                <a:gd name="T36" fmla="*/ 10 w 311"/>
                <a:gd name="T37" fmla="*/ 190 h 192"/>
                <a:gd name="T38" fmla="*/ 24 w 311"/>
                <a:gd name="T39" fmla="*/ 188 h 192"/>
                <a:gd name="T40" fmla="*/ 39 w 311"/>
                <a:gd name="T41" fmla="*/ 187 h 192"/>
                <a:gd name="T42" fmla="*/ 60 w 311"/>
                <a:gd name="T43" fmla="*/ 181 h 192"/>
                <a:gd name="T44" fmla="*/ 83 w 311"/>
                <a:gd name="T45" fmla="*/ 176 h 192"/>
                <a:gd name="T46" fmla="*/ 107 w 311"/>
                <a:gd name="T47" fmla="*/ 169 h 192"/>
                <a:gd name="T48" fmla="*/ 133 w 311"/>
                <a:gd name="T49" fmla="*/ 161 h 192"/>
                <a:gd name="T50" fmla="*/ 159 w 311"/>
                <a:gd name="T51" fmla="*/ 150 h 192"/>
                <a:gd name="T52" fmla="*/ 186 w 311"/>
                <a:gd name="T53" fmla="*/ 136 h 192"/>
                <a:gd name="T54" fmla="*/ 212 w 311"/>
                <a:gd name="T55" fmla="*/ 121 h 192"/>
                <a:gd name="T56" fmla="*/ 237 w 311"/>
                <a:gd name="T57" fmla="*/ 104 h 192"/>
                <a:gd name="T58" fmla="*/ 259 w 311"/>
                <a:gd name="T59" fmla="*/ 81 h 192"/>
                <a:gd name="T60" fmla="*/ 280 w 311"/>
                <a:gd name="T61" fmla="*/ 57 h 192"/>
                <a:gd name="T62" fmla="*/ 297 w 311"/>
                <a:gd name="T63" fmla="*/ 31 h 192"/>
                <a:gd name="T64" fmla="*/ 311 w 311"/>
                <a:gd name="T65" fmla="*/ 0 h 19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11" h="192">
                  <a:moveTo>
                    <a:pt x="311" y="0"/>
                  </a:moveTo>
                  <a:lnTo>
                    <a:pt x="309" y="1"/>
                  </a:lnTo>
                  <a:lnTo>
                    <a:pt x="306" y="7"/>
                  </a:lnTo>
                  <a:lnTo>
                    <a:pt x="299" y="14"/>
                  </a:lnTo>
                  <a:lnTo>
                    <a:pt x="289" y="24"/>
                  </a:lnTo>
                  <a:lnTo>
                    <a:pt x="276" y="36"/>
                  </a:lnTo>
                  <a:lnTo>
                    <a:pt x="261" y="50"/>
                  </a:lnTo>
                  <a:lnTo>
                    <a:pt x="244" y="64"/>
                  </a:lnTo>
                  <a:lnTo>
                    <a:pt x="224" y="79"/>
                  </a:lnTo>
                  <a:lnTo>
                    <a:pt x="204" y="97"/>
                  </a:lnTo>
                  <a:lnTo>
                    <a:pt x="180" y="112"/>
                  </a:lnTo>
                  <a:lnTo>
                    <a:pt x="154" y="129"/>
                  </a:lnTo>
                  <a:lnTo>
                    <a:pt x="126" y="145"/>
                  </a:lnTo>
                  <a:lnTo>
                    <a:pt x="96" y="159"/>
                  </a:lnTo>
                  <a:lnTo>
                    <a:pt x="65" y="171"/>
                  </a:lnTo>
                  <a:lnTo>
                    <a:pt x="34" y="183"/>
                  </a:lnTo>
                  <a:lnTo>
                    <a:pt x="0" y="192"/>
                  </a:lnTo>
                  <a:lnTo>
                    <a:pt x="3" y="192"/>
                  </a:lnTo>
                  <a:lnTo>
                    <a:pt x="10" y="190"/>
                  </a:lnTo>
                  <a:lnTo>
                    <a:pt x="24" y="188"/>
                  </a:lnTo>
                  <a:lnTo>
                    <a:pt x="39" y="187"/>
                  </a:lnTo>
                  <a:lnTo>
                    <a:pt x="60" y="181"/>
                  </a:lnTo>
                  <a:lnTo>
                    <a:pt x="83" y="176"/>
                  </a:lnTo>
                  <a:lnTo>
                    <a:pt x="107" y="169"/>
                  </a:lnTo>
                  <a:lnTo>
                    <a:pt x="133" y="161"/>
                  </a:lnTo>
                  <a:lnTo>
                    <a:pt x="159" y="150"/>
                  </a:lnTo>
                  <a:lnTo>
                    <a:pt x="186" y="136"/>
                  </a:lnTo>
                  <a:lnTo>
                    <a:pt x="212" y="121"/>
                  </a:lnTo>
                  <a:lnTo>
                    <a:pt x="237" y="104"/>
                  </a:lnTo>
                  <a:lnTo>
                    <a:pt x="259" y="81"/>
                  </a:lnTo>
                  <a:lnTo>
                    <a:pt x="280" y="57"/>
                  </a:lnTo>
                  <a:lnTo>
                    <a:pt x="297" y="31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4" name="Freeform 67"/>
            <p:cNvSpPr>
              <a:spLocks/>
            </p:cNvSpPr>
            <p:nvPr/>
          </p:nvSpPr>
          <p:spPr bwMode="auto">
            <a:xfrm>
              <a:off x="563" y="1606"/>
              <a:ext cx="57" cy="44"/>
            </a:xfrm>
            <a:custGeom>
              <a:avLst/>
              <a:gdLst>
                <a:gd name="T0" fmla="*/ 0 w 57"/>
                <a:gd name="T1" fmla="*/ 0 h 44"/>
                <a:gd name="T2" fmla="*/ 2 w 57"/>
                <a:gd name="T3" fmla="*/ 4 h 44"/>
                <a:gd name="T4" fmla="*/ 4 w 57"/>
                <a:gd name="T5" fmla="*/ 11 h 44"/>
                <a:gd name="T6" fmla="*/ 9 w 57"/>
                <a:gd name="T7" fmla="*/ 21 h 44"/>
                <a:gd name="T8" fmla="*/ 14 w 57"/>
                <a:gd name="T9" fmla="*/ 31 h 44"/>
                <a:gd name="T10" fmla="*/ 23 w 57"/>
                <a:gd name="T11" fmla="*/ 40 h 44"/>
                <a:gd name="T12" fmla="*/ 33 w 57"/>
                <a:gd name="T13" fmla="*/ 44 h 44"/>
                <a:gd name="T14" fmla="*/ 44 w 57"/>
                <a:gd name="T15" fmla="*/ 42 h 44"/>
                <a:gd name="T16" fmla="*/ 57 w 57"/>
                <a:gd name="T17" fmla="*/ 31 h 44"/>
                <a:gd name="T18" fmla="*/ 56 w 57"/>
                <a:gd name="T19" fmla="*/ 31 h 44"/>
                <a:gd name="T20" fmla="*/ 52 w 57"/>
                <a:gd name="T21" fmla="*/ 31 h 44"/>
                <a:gd name="T22" fmla="*/ 45 w 57"/>
                <a:gd name="T23" fmla="*/ 31 h 44"/>
                <a:gd name="T24" fmla="*/ 37 w 57"/>
                <a:gd name="T25" fmla="*/ 31 h 44"/>
                <a:gd name="T26" fmla="*/ 28 w 57"/>
                <a:gd name="T27" fmla="*/ 28 h 44"/>
                <a:gd name="T28" fmla="*/ 18 w 57"/>
                <a:gd name="T29" fmla="*/ 23 h 44"/>
                <a:gd name="T30" fmla="*/ 9 w 57"/>
                <a:gd name="T31" fmla="*/ 12 h 44"/>
                <a:gd name="T32" fmla="*/ 0 w 57"/>
                <a:gd name="T33" fmla="*/ 0 h 4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7" h="44">
                  <a:moveTo>
                    <a:pt x="0" y="0"/>
                  </a:moveTo>
                  <a:lnTo>
                    <a:pt x="2" y="4"/>
                  </a:lnTo>
                  <a:lnTo>
                    <a:pt x="4" y="11"/>
                  </a:lnTo>
                  <a:lnTo>
                    <a:pt x="9" y="21"/>
                  </a:lnTo>
                  <a:lnTo>
                    <a:pt x="14" y="31"/>
                  </a:lnTo>
                  <a:lnTo>
                    <a:pt x="23" y="40"/>
                  </a:lnTo>
                  <a:lnTo>
                    <a:pt x="33" y="44"/>
                  </a:lnTo>
                  <a:lnTo>
                    <a:pt x="44" y="42"/>
                  </a:lnTo>
                  <a:lnTo>
                    <a:pt x="57" y="31"/>
                  </a:lnTo>
                  <a:lnTo>
                    <a:pt x="56" y="31"/>
                  </a:lnTo>
                  <a:lnTo>
                    <a:pt x="52" y="31"/>
                  </a:lnTo>
                  <a:lnTo>
                    <a:pt x="45" y="31"/>
                  </a:lnTo>
                  <a:lnTo>
                    <a:pt x="37" y="31"/>
                  </a:lnTo>
                  <a:lnTo>
                    <a:pt x="28" y="28"/>
                  </a:lnTo>
                  <a:lnTo>
                    <a:pt x="18" y="23"/>
                  </a:lnTo>
                  <a:lnTo>
                    <a:pt x="9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5" name="Freeform 68"/>
            <p:cNvSpPr>
              <a:spLocks/>
            </p:cNvSpPr>
            <p:nvPr/>
          </p:nvSpPr>
          <p:spPr bwMode="auto">
            <a:xfrm>
              <a:off x="113" y="1987"/>
              <a:ext cx="89" cy="315"/>
            </a:xfrm>
            <a:custGeom>
              <a:avLst/>
              <a:gdLst>
                <a:gd name="T0" fmla="*/ 89 w 89"/>
                <a:gd name="T1" fmla="*/ 0 h 315"/>
                <a:gd name="T2" fmla="*/ 84 w 89"/>
                <a:gd name="T3" fmla="*/ 3 h 315"/>
                <a:gd name="T4" fmla="*/ 68 w 89"/>
                <a:gd name="T5" fmla="*/ 16 h 315"/>
                <a:gd name="T6" fmla="*/ 49 w 89"/>
                <a:gd name="T7" fmla="*/ 35 h 315"/>
                <a:gd name="T8" fmla="*/ 28 w 89"/>
                <a:gd name="T9" fmla="*/ 66 h 315"/>
                <a:gd name="T10" fmla="*/ 11 w 89"/>
                <a:gd name="T11" fmla="*/ 107 h 315"/>
                <a:gd name="T12" fmla="*/ 0 w 89"/>
                <a:gd name="T13" fmla="*/ 163 h 315"/>
                <a:gd name="T14" fmla="*/ 2 w 89"/>
                <a:gd name="T15" fmla="*/ 232 h 315"/>
                <a:gd name="T16" fmla="*/ 18 w 89"/>
                <a:gd name="T17" fmla="*/ 315 h 315"/>
                <a:gd name="T18" fmla="*/ 18 w 89"/>
                <a:gd name="T19" fmla="*/ 305 h 315"/>
                <a:gd name="T20" fmla="*/ 16 w 89"/>
                <a:gd name="T21" fmla="*/ 275 h 315"/>
                <a:gd name="T22" fmla="*/ 16 w 89"/>
                <a:gd name="T23" fmla="*/ 234 h 315"/>
                <a:gd name="T24" fmla="*/ 18 w 89"/>
                <a:gd name="T25" fmla="*/ 183 h 315"/>
                <a:gd name="T26" fmla="*/ 25 w 89"/>
                <a:gd name="T27" fmla="*/ 130 h 315"/>
                <a:gd name="T28" fmla="*/ 39 w 89"/>
                <a:gd name="T29" fmla="*/ 78 h 315"/>
                <a:gd name="T30" fmla="*/ 59 w 89"/>
                <a:gd name="T31" fmla="*/ 33 h 315"/>
                <a:gd name="T32" fmla="*/ 89 w 89"/>
                <a:gd name="T33" fmla="*/ 0 h 31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89" h="315">
                  <a:moveTo>
                    <a:pt x="89" y="0"/>
                  </a:moveTo>
                  <a:lnTo>
                    <a:pt x="84" y="3"/>
                  </a:lnTo>
                  <a:lnTo>
                    <a:pt x="68" y="16"/>
                  </a:lnTo>
                  <a:lnTo>
                    <a:pt x="49" y="35"/>
                  </a:lnTo>
                  <a:lnTo>
                    <a:pt x="28" y="66"/>
                  </a:lnTo>
                  <a:lnTo>
                    <a:pt x="11" y="107"/>
                  </a:lnTo>
                  <a:lnTo>
                    <a:pt x="0" y="163"/>
                  </a:lnTo>
                  <a:lnTo>
                    <a:pt x="2" y="232"/>
                  </a:lnTo>
                  <a:lnTo>
                    <a:pt x="18" y="315"/>
                  </a:lnTo>
                  <a:lnTo>
                    <a:pt x="18" y="305"/>
                  </a:lnTo>
                  <a:lnTo>
                    <a:pt x="16" y="275"/>
                  </a:lnTo>
                  <a:lnTo>
                    <a:pt x="16" y="234"/>
                  </a:lnTo>
                  <a:lnTo>
                    <a:pt x="18" y="183"/>
                  </a:lnTo>
                  <a:lnTo>
                    <a:pt x="25" y="130"/>
                  </a:lnTo>
                  <a:lnTo>
                    <a:pt x="39" y="78"/>
                  </a:lnTo>
                  <a:lnTo>
                    <a:pt x="59" y="33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6" name="Freeform 69"/>
            <p:cNvSpPr>
              <a:spLocks/>
            </p:cNvSpPr>
            <p:nvPr/>
          </p:nvSpPr>
          <p:spPr bwMode="auto">
            <a:xfrm>
              <a:off x="138" y="2368"/>
              <a:ext cx="171" cy="654"/>
            </a:xfrm>
            <a:custGeom>
              <a:avLst/>
              <a:gdLst>
                <a:gd name="T0" fmla="*/ 0 w 171"/>
                <a:gd name="T1" fmla="*/ 0 h 654"/>
                <a:gd name="T2" fmla="*/ 5 w 171"/>
                <a:gd name="T3" fmla="*/ 50 h 654"/>
                <a:gd name="T4" fmla="*/ 15 w 171"/>
                <a:gd name="T5" fmla="*/ 169 h 654"/>
                <a:gd name="T6" fmla="*/ 20 w 171"/>
                <a:gd name="T7" fmla="*/ 318 h 654"/>
                <a:gd name="T8" fmla="*/ 15 w 171"/>
                <a:gd name="T9" fmla="*/ 450 h 654"/>
                <a:gd name="T10" fmla="*/ 15 w 171"/>
                <a:gd name="T11" fmla="*/ 456 h 654"/>
                <a:gd name="T12" fmla="*/ 14 w 171"/>
                <a:gd name="T13" fmla="*/ 477 h 654"/>
                <a:gd name="T14" fmla="*/ 17 w 171"/>
                <a:gd name="T15" fmla="*/ 505 h 654"/>
                <a:gd name="T16" fmla="*/ 26 w 171"/>
                <a:gd name="T17" fmla="*/ 538 h 654"/>
                <a:gd name="T18" fmla="*/ 43 w 171"/>
                <a:gd name="T19" fmla="*/ 574 h 654"/>
                <a:gd name="T20" fmla="*/ 71 w 171"/>
                <a:gd name="T21" fmla="*/ 607 h 654"/>
                <a:gd name="T22" fmla="*/ 112 w 171"/>
                <a:gd name="T23" fmla="*/ 635 h 654"/>
                <a:gd name="T24" fmla="*/ 171 w 171"/>
                <a:gd name="T25" fmla="*/ 654 h 654"/>
                <a:gd name="T26" fmla="*/ 166 w 171"/>
                <a:gd name="T27" fmla="*/ 652 h 654"/>
                <a:gd name="T28" fmla="*/ 150 w 171"/>
                <a:gd name="T29" fmla="*/ 647 h 654"/>
                <a:gd name="T30" fmla="*/ 129 w 171"/>
                <a:gd name="T31" fmla="*/ 636 h 654"/>
                <a:gd name="T32" fmla="*/ 107 w 171"/>
                <a:gd name="T33" fmla="*/ 619 h 654"/>
                <a:gd name="T34" fmla="*/ 83 w 171"/>
                <a:gd name="T35" fmla="*/ 595 h 654"/>
                <a:gd name="T36" fmla="*/ 62 w 171"/>
                <a:gd name="T37" fmla="*/ 560 h 654"/>
                <a:gd name="T38" fmla="*/ 46 w 171"/>
                <a:gd name="T39" fmla="*/ 517 h 654"/>
                <a:gd name="T40" fmla="*/ 39 w 171"/>
                <a:gd name="T41" fmla="*/ 462 h 654"/>
                <a:gd name="T42" fmla="*/ 41 w 171"/>
                <a:gd name="T43" fmla="*/ 451 h 654"/>
                <a:gd name="T44" fmla="*/ 46 w 171"/>
                <a:gd name="T45" fmla="*/ 424 h 654"/>
                <a:gd name="T46" fmla="*/ 50 w 171"/>
                <a:gd name="T47" fmla="*/ 379 h 654"/>
                <a:gd name="T48" fmla="*/ 53 w 171"/>
                <a:gd name="T49" fmla="*/ 321 h 654"/>
                <a:gd name="T50" fmla="*/ 52 w 171"/>
                <a:gd name="T51" fmla="*/ 252 h 654"/>
                <a:gd name="T52" fmla="*/ 43 w 171"/>
                <a:gd name="T53" fmla="*/ 174 h 654"/>
                <a:gd name="T54" fmla="*/ 27 w 171"/>
                <a:gd name="T55" fmla="*/ 90 h 654"/>
                <a:gd name="T56" fmla="*/ 0 w 171"/>
                <a:gd name="T57" fmla="*/ 0 h 6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71" h="654">
                  <a:moveTo>
                    <a:pt x="0" y="0"/>
                  </a:moveTo>
                  <a:lnTo>
                    <a:pt x="5" y="50"/>
                  </a:lnTo>
                  <a:lnTo>
                    <a:pt x="15" y="169"/>
                  </a:lnTo>
                  <a:lnTo>
                    <a:pt x="20" y="318"/>
                  </a:lnTo>
                  <a:lnTo>
                    <a:pt x="15" y="450"/>
                  </a:lnTo>
                  <a:lnTo>
                    <a:pt x="15" y="456"/>
                  </a:lnTo>
                  <a:lnTo>
                    <a:pt x="14" y="477"/>
                  </a:lnTo>
                  <a:lnTo>
                    <a:pt x="17" y="505"/>
                  </a:lnTo>
                  <a:lnTo>
                    <a:pt x="26" y="538"/>
                  </a:lnTo>
                  <a:lnTo>
                    <a:pt x="43" y="574"/>
                  </a:lnTo>
                  <a:lnTo>
                    <a:pt x="71" y="607"/>
                  </a:lnTo>
                  <a:lnTo>
                    <a:pt x="112" y="635"/>
                  </a:lnTo>
                  <a:lnTo>
                    <a:pt x="171" y="654"/>
                  </a:lnTo>
                  <a:lnTo>
                    <a:pt x="166" y="652"/>
                  </a:lnTo>
                  <a:lnTo>
                    <a:pt x="150" y="647"/>
                  </a:lnTo>
                  <a:lnTo>
                    <a:pt x="129" y="636"/>
                  </a:lnTo>
                  <a:lnTo>
                    <a:pt x="107" y="619"/>
                  </a:lnTo>
                  <a:lnTo>
                    <a:pt x="83" y="595"/>
                  </a:lnTo>
                  <a:lnTo>
                    <a:pt x="62" y="560"/>
                  </a:lnTo>
                  <a:lnTo>
                    <a:pt x="46" y="517"/>
                  </a:lnTo>
                  <a:lnTo>
                    <a:pt x="39" y="462"/>
                  </a:lnTo>
                  <a:lnTo>
                    <a:pt x="41" y="451"/>
                  </a:lnTo>
                  <a:lnTo>
                    <a:pt x="46" y="424"/>
                  </a:lnTo>
                  <a:lnTo>
                    <a:pt x="50" y="379"/>
                  </a:lnTo>
                  <a:lnTo>
                    <a:pt x="53" y="321"/>
                  </a:lnTo>
                  <a:lnTo>
                    <a:pt x="52" y="252"/>
                  </a:lnTo>
                  <a:lnTo>
                    <a:pt x="43" y="174"/>
                  </a:lnTo>
                  <a:lnTo>
                    <a:pt x="27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7" name="Freeform 70"/>
            <p:cNvSpPr>
              <a:spLocks/>
            </p:cNvSpPr>
            <p:nvPr/>
          </p:nvSpPr>
          <p:spPr bwMode="auto">
            <a:xfrm>
              <a:off x="461" y="2892"/>
              <a:ext cx="613" cy="304"/>
            </a:xfrm>
            <a:custGeom>
              <a:avLst/>
              <a:gdLst>
                <a:gd name="T0" fmla="*/ 0 w 613"/>
                <a:gd name="T1" fmla="*/ 199 h 304"/>
                <a:gd name="T2" fmla="*/ 4 w 613"/>
                <a:gd name="T3" fmla="*/ 199 h 304"/>
                <a:gd name="T4" fmla="*/ 16 w 613"/>
                <a:gd name="T5" fmla="*/ 201 h 304"/>
                <a:gd name="T6" fmla="*/ 35 w 613"/>
                <a:gd name="T7" fmla="*/ 204 h 304"/>
                <a:gd name="T8" fmla="*/ 59 w 613"/>
                <a:gd name="T9" fmla="*/ 208 h 304"/>
                <a:gd name="T10" fmla="*/ 89 w 613"/>
                <a:gd name="T11" fmla="*/ 213 h 304"/>
                <a:gd name="T12" fmla="*/ 121 w 613"/>
                <a:gd name="T13" fmla="*/ 218 h 304"/>
                <a:gd name="T14" fmla="*/ 158 w 613"/>
                <a:gd name="T15" fmla="*/ 223 h 304"/>
                <a:gd name="T16" fmla="*/ 196 w 613"/>
                <a:gd name="T17" fmla="*/ 230 h 304"/>
                <a:gd name="T18" fmla="*/ 236 w 613"/>
                <a:gd name="T19" fmla="*/ 237 h 304"/>
                <a:gd name="T20" fmla="*/ 275 w 613"/>
                <a:gd name="T21" fmla="*/ 246 h 304"/>
                <a:gd name="T22" fmla="*/ 313 w 613"/>
                <a:gd name="T23" fmla="*/ 254 h 304"/>
                <a:gd name="T24" fmla="*/ 350 w 613"/>
                <a:gd name="T25" fmla="*/ 265 h 304"/>
                <a:gd name="T26" fmla="*/ 384 w 613"/>
                <a:gd name="T27" fmla="*/ 273 h 304"/>
                <a:gd name="T28" fmla="*/ 414 w 613"/>
                <a:gd name="T29" fmla="*/ 284 h 304"/>
                <a:gd name="T30" fmla="*/ 440 w 613"/>
                <a:gd name="T31" fmla="*/ 294 h 304"/>
                <a:gd name="T32" fmla="*/ 461 w 613"/>
                <a:gd name="T33" fmla="*/ 304 h 304"/>
                <a:gd name="T34" fmla="*/ 469 w 613"/>
                <a:gd name="T35" fmla="*/ 299 h 304"/>
                <a:gd name="T36" fmla="*/ 490 w 613"/>
                <a:gd name="T37" fmla="*/ 285 h 304"/>
                <a:gd name="T38" fmla="*/ 519 w 613"/>
                <a:gd name="T39" fmla="*/ 263 h 304"/>
                <a:gd name="T40" fmla="*/ 552 w 613"/>
                <a:gd name="T41" fmla="*/ 230 h 304"/>
                <a:gd name="T42" fmla="*/ 582 w 613"/>
                <a:gd name="T43" fmla="*/ 187 h 304"/>
                <a:gd name="T44" fmla="*/ 604 w 613"/>
                <a:gd name="T45" fmla="*/ 135 h 304"/>
                <a:gd name="T46" fmla="*/ 613 w 613"/>
                <a:gd name="T47" fmla="*/ 73 h 304"/>
                <a:gd name="T48" fmla="*/ 604 w 613"/>
                <a:gd name="T49" fmla="*/ 0 h 304"/>
                <a:gd name="T50" fmla="*/ 604 w 613"/>
                <a:gd name="T51" fmla="*/ 9 h 304"/>
                <a:gd name="T52" fmla="*/ 604 w 613"/>
                <a:gd name="T53" fmla="*/ 33 h 304"/>
                <a:gd name="T54" fmla="*/ 601 w 613"/>
                <a:gd name="T55" fmla="*/ 67 h 304"/>
                <a:gd name="T56" fmla="*/ 592 w 613"/>
                <a:gd name="T57" fmla="*/ 109 h 304"/>
                <a:gd name="T58" fmla="*/ 575 w 613"/>
                <a:gd name="T59" fmla="*/ 154 h 304"/>
                <a:gd name="T60" fmla="*/ 551 w 613"/>
                <a:gd name="T61" fmla="*/ 195 h 304"/>
                <a:gd name="T62" fmla="*/ 514 w 613"/>
                <a:gd name="T63" fmla="*/ 234 h 304"/>
                <a:gd name="T64" fmla="*/ 464 w 613"/>
                <a:gd name="T65" fmla="*/ 263 h 304"/>
                <a:gd name="T66" fmla="*/ 461 w 613"/>
                <a:gd name="T67" fmla="*/ 261 h 304"/>
                <a:gd name="T68" fmla="*/ 447 w 613"/>
                <a:gd name="T69" fmla="*/ 259 h 304"/>
                <a:gd name="T70" fmla="*/ 428 w 613"/>
                <a:gd name="T71" fmla="*/ 256 h 304"/>
                <a:gd name="T72" fmla="*/ 403 w 613"/>
                <a:gd name="T73" fmla="*/ 251 h 304"/>
                <a:gd name="T74" fmla="*/ 372 w 613"/>
                <a:gd name="T75" fmla="*/ 246 h 304"/>
                <a:gd name="T76" fmla="*/ 339 w 613"/>
                <a:gd name="T77" fmla="*/ 239 h 304"/>
                <a:gd name="T78" fmla="*/ 301 w 613"/>
                <a:gd name="T79" fmla="*/ 232 h 304"/>
                <a:gd name="T80" fmla="*/ 263 w 613"/>
                <a:gd name="T81" fmla="*/ 225 h 304"/>
                <a:gd name="T82" fmla="*/ 223 w 613"/>
                <a:gd name="T83" fmla="*/ 220 h 304"/>
                <a:gd name="T84" fmla="*/ 182 w 613"/>
                <a:gd name="T85" fmla="*/ 213 h 304"/>
                <a:gd name="T86" fmla="*/ 144 w 613"/>
                <a:gd name="T87" fmla="*/ 208 h 304"/>
                <a:gd name="T88" fmla="*/ 108 w 613"/>
                <a:gd name="T89" fmla="*/ 202 h 304"/>
                <a:gd name="T90" fmla="*/ 73 w 613"/>
                <a:gd name="T91" fmla="*/ 199 h 304"/>
                <a:gd name="T92" fmla="*/ 44 w 613"/>
                <a:gd name="T93" fmla="*/ 197 h 304"/>
                <a:gd name="T94" fmla="*/ 19 w 613"/>
                <a:gd name="T95" fmla="*/ 197 h 304"/>
                <a:gd name="T96" fmla="*/ 0 w 613"/>
                <a:gd name="T97" fmla="*/ 199 h 30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13" h="304">
                  <a:moveTo>
                    <a:pt x="0" y="199"/>
                  </a:moveTo>
                  <a:lnTo>
                    <a:pt x="4" y="199"/>
                  </a:lnTo>
                  <a:lnTo>
                    <a:pt x="16" y="201"/>
                  </a:lnTo>
                  <a:lnTo>
                    <a:pt x="35" y="204"/>
                  </a:lnTo>
                  <a:lnTo>
                    <a:pt x="59" y="208"/>
                  </a:lnTo>
                  <a:lnTo>
                    <a:pt x="89" y="213"/>
                  </a:lnTo>
                  <a:lnTo>
                    <a:pt x="121" y="218"/>
                  </a:lnTo>
                  <a:lnTo>
                    <a:pt x="158" y="223"/>
                  </a:lnTo>
                  <a:lnTo>
                    <a:pt x="196" y="230"/>
                  </a:lnTo>
                  <a:lnTo>
                    <a:pt x="236" y="237"/>
                  </a:lnTo>
                  <a:lnTo>
                    <a:pt x="275" y="246"/>
                  </a:lnTo>
                  <a:lnTo>
                    <a:pt x="313" y="254"/>
                  </a:lnTo>
                  <a:lnTo>
                    <a:pt x="350" y="265"/>
                  </a:lnTo>
                  <a:lnTo>
                    <a:pt x="384" y="273"/>
                  </a:lnTo>
                  <a:lnTo>
                    <a:pt x="414" y="284"/>
                  </a:lnTo>
                  <a:lnTo>
                    <a:pt x="440" y="294"/>
                  </a:lnTo>
                  <a:lnTo>
                    <a:pt x="461" y="304"/>
                  </a:lnTo>
                  <a:lnTo>
                    <a:pt x="469" y="299"/>
                  </a:lnTo>
                  <a:lnTo>
                    <a:pt x="490" y="285"/>
                  </a:lnTo>
                  <a:lnTo>
                    <a:pt x="519" y="263"/>
                  </a:lnTo>
                  <a:lnTo>
                    <a:pt x="552" y="230"/>
                  </a:lnTo>
                  <a:lnTo>
                    <a:pt x="582" y="187"/>
                  </a:lnTo>
                  <a:lnTo>
                    <a:pt x="604" y="135"/>
                  </a:lnTo>
                  <a:lnTo>
                    <a:pt x="613" y="73"/>
                  </a:lnTo>
                  <a:lnTo>
                    <a:pt x="604" y="0"/>
                  </a:lnTo>
                  <a:lnTo>
                    <a:pt x="604" y="9"/>
                  </a:lnTo>
                  <a:lnTo>
                    <a:pt x="604" y="33"/>
                  </a:lnTo>
                  <a:lnTo>
                    <a:pt x="601" y="67"/>
                  </a:lnTo>
                  <a:lnTo>
                    <a:pt x="592" y="109"/>
                  </a:lnTo>
                  <a:lnTo>
                    <a:pt x="575" y="154"/>
                  </a:lnTo>
                  <a:lnTo>
                    <a:pt x="551" y="195"/>
                  </a:lnTo>
                  <a:lnTo>
                    <a:pt x="514" y="234"/>
                  </a:lnTo>
                  <a:lnTo>
                    <a:pt x="464" y="263"/>
                  </a:lnTo>
                  <a:lnTo>
                    <a:pt x="461" y="261"/>
                  </a:lnTo>
                  <a:lnTo>
                    <a:pt x="447" y="259"/>
                  </a:lnTo>
                  <a:lnTo>
                    <a:pt x="428" y="256"/>
                  </a:lnTo>
                  <a:lnTo>
                    <a:pt x="403" y="251"/>
                  </a:lnTo>
                  <a:lnTo>
                    <a:pt x="372" y="246"/>
                  </a:lnTo>
                  <a:lnTo>
                    <a:pt x="339" y="239"/>
                  </a:lnTo>
                  <a:lnTo>
                    <a:pt x="301" y="232"/>
                  </a:lnTo>
                  <a:lnTo>
                    <a:pt x="263" y="225"/>
                  </a:lnTo>
                  <a:lnTo>
                    <a:pt x="223" y="220"/>
                  </a:lnTo>
                  <a:lnTo>
                    <a:pt x="182" y="213"/>
                  </a:lnTo>
                  <a:lnTo>
                    <a:pt x="144" y="208"/>
                  </a:lnTo>
                  <a:lnTo>
                    <a:pt x="108" y="202"/>
                  </a:lnTo>
                  <a:lnTo>
                    <a:pt x="73" y="199"/>
                  </a:lnTo>
                  <a:lnTo>
                    <a:pt x="44" y="197"/>
                  </a:lnTo>
                  <a:lnTo>
                    <a:pt x="19" y="197"/>
                  </a:lnTo>
                  <a:lnTo>
                    <a:pt x="0" y="1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8" name="Freeform 71"/>
            <p:cNvSpPr>
              <a:spLocks/>
            </p:cNvSpPr>
            <p:nvPr/>
          </p:nvSpPr>
          <p:spPr bwMode="auto">
            <a:xfrm>
              <a:off x="255" y="2089"/>
              <a:ext cx="234" cy="486"/>
            </a:xfrm>
            <a:custGeom>
              <a:avLst/>
              <a:gdLst>
                <a:gd name="T0" fmla="*/ 0 w 234"/>
                <a:gd name="T1" fmla="*/ 0 h 486"/>
                <a:gd name="T2" fmla="*/ 4 w 234"/>
                <a:gd name="T3" fmla="*/ 5 h 486"/>
                <a:gd name="T4" fmla="*/ 12 w 234"/>
                <a:gd name="T5" fmla="*/ 17 h 486"/>
                <a:gd name="T6" fmla="*/ 28 w 234"/>
                <a:gd name="T7" fmla="*/ 36 h 486"/>
                <a:gd name="T8" fmla="*/ 45 w 234"/>
                <a:gd name="T9" fmla="*/ 62 h 486"/>
                <a:gd name="T10" fmla="*/ 68 w 234"/>
                <a:gd name="T11" fmla="*/ 92 h 486"/>
                <a:gd name="T12" fmla="*/ 90 w 234"/>
                <a:gd name="T13" fmla="*/ 128 h 486"/>
                <a:gd name="T14" fmla="*/ 115 w 234"/>
                <a:gd name="T15" fmla="*/ 166 h 486"/>
                <a:gd name="T16" fmla="*/ 139 w 234"/>
                <a:gd name="T17" fmla="*/ 206 h 486"/>
                <a:gd name="T18" fmla="*/ 161 w 234"/>
                <a:gd name="T19" fmla="*/ 248 h 486"/>
                <a:gd name="T20" fmla="*/ 180 w 234"/>
                <a:gd name="T21" fmla="*/ 289 h 486"/>
                <a:gd name="T22" fmla="*/ 198 w 234"/>
                <a:gd name="T23" fmla="*/ 329 h 486"/>
                <a:gd name="T24" fmla="*/ 210 w 234"/>
                <a:gd name="T25" fmla="*/ 369 h 486"/>
                <a:gd name="T26" fmla="*/ 217 w 234"/>
                <a:gd name="T27" fmla="*/ 405 h 486"/>
                <a:gd name="T28" fmla="*/ 217 w 234"/>
                <a:gd name="T29" fmla="*/ 436 h 486"/>
                <a:gd name="T30" fmla="*/ 208 w 234"/>
                <a:gd name="T31" fmla="*/ 464 h 486"/>
                <a:gd name="T32" fmla="*/ 192 w 234"/>
                <a:gd name="T33" fmla="*/ 486 h 486"/>
                <a:gd name="T34" fmla="*/ 194 w 234"/>
                <a:gd name="T35" fmla="*/ 485 h 486"/>
                <a:gd name="T36" fmla="*/ 199 w 234"/>
                <a:gd name="T37" fmla="*/ 481 h 486"/>
                <a:gd name="T38" fmla="*/ 206 w 234"/>
                <a:gd name="T39" fmla="*/ 474 h 486"/>
                <a:gd name="T40" fmla="*/ 213 w 234"/>
                <a:gd name="T41" fmla="*/ 464 h 486"/>
                <a:gd name="T42" fmla="*/ 222 w 234"/>
                <a:gd name="T43" fmla="*/ 452 h 486"/>
                <a:gd name="T44" fmla="*/ 229 w 234"/>
                <a:gd name="T45" fmla="*/ 434 h 486"/>
                <a:gd name="T46" fmla="*/ 232 w 234"/>
                <a:gd name="T47" fmla="*/ 412 h 486"/>
                <a:gd name="T48" fmla="*/ 234 w 234"/>
                <a:gd name="T49" fmla="*/ 388 h 486"/>
                <a:gd name="T50" fmla="*/ 230 w 234"/>
                <a:gd name="T51" fmla="*/ 357 h 486"/>
                <a:gd name="T52" fmla="*/ 222 w 234"/>
                <a:gd name="T53" fmla="*/ 322 h 486"/>
                <a:gd name="T54" fmla="*/ 206 w 234"/>
                <a:gd name="T55" fmla="*/ 284 h 486"/>
                <a:gd name="T56" fmla="*/ 184 w 234"/>
                <a:gd name="T57" fmla="*/ 239 h 486"/>
                <a:gd name="T58" fmla="*/ 154 w 234"/>
                <a:gd name="T59" fmla="*/ 187 h 486"/>
                <a:gd name="T60" fmla="*/ 113 w 234"/>
                <a:gd name="T61" fmla="*/ 132 h 486"/>
                <a:gd name="T62" fmla="*/ 63 w 234"/>
                <a:gd name="T63" fmla="*/ 69 h 486"/>
                <a:gd name="T64" fmla="*/ 0 w 234"/>
                <a:gd name="T65" fmla="*/ 0 h 48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34" h="486">
                  <a:moveTo>
                    <a:pt x="0" y="0"/>
                  </a:moveTo>
                  <a:lnTo>
                    <a:pt x="4" y="5"/>
                  </a:lnTo>
                  <a:lnTo>
                    <a:pt x="12" y="17"/>
                  </a:lnTo>
                  <a:lnTo>
                    <a:pt x="28" y="36"/>
                  </a:lnTo>
                  <a:lnTo>
                    <a:pt x="45" y="62"/>
                  </a:lnTo>
                  <a:lnTo>
                    <a:pt x="68" y="92"/>
                  </a:lnTo>
                  <a:lnTo>
                    <a:pt x="90" y="128"/>
                  </a:lnTo>
                  <a:lnTo>
                    <a:pt x="115" y="166"/>
                  </a:lnTo>
                  <a:lnTo>
                    <a:pt x="139" y="206"/>
                  </a:lnTo>
                  <a:lnTo>
                    <a:pt x="161" y="248"/>
                  </a:lnTo>
                  <a:lnTo>
                    <a:pt x="180" y="289"/>
                  </a:lnTo>
                  <a:lnTo>
                    <a:pt x="198" y="329"/>
                  </a:lnTo>
                  <a:lnTo>
                    <a:pt x="210" y="369"/>
                  </a:lnTo>
                  <a:lnTo>
                    <a:pt x="217" y="405"/>
                  </a:lnTo>
                  <a:lnTo>
                    <a:pt x="217" y="436"/>
                  </a:lnTo>
                  <a:lnTo>
                    <a:pt x="208" y="464"/>
                  </a:lnTo>
                  <a:lnTo>
                    <a:pt x="192" y="486"/>
                  </a:lnTo>
                  <a:lnTo>
                    <a:pt x="194" y="485"/>
                  </a:lnTo>
                  <a:lnTo>
                    <a:pt x="199" y="481"/>
                  </a:lnTo>
                  <a:lnTo>
                    <a:pt x="206" y="474"/>
                  </a:lnTo>
                  <a:lnTo>
                    <a:pt x="213" y="464"/>
                  </a:lnTo>
                  <a:lnTo>
                    <a:pt x="222" y="452"/>
                  </a:lnTo>
                  <a:lnTo>
                    <a:pt x="229" y="434"/>
                  </a:lnTo>
                  <a:lnTo>
                    <a:pt x="232" y="412"/>
                  </a:lnTo>
                  <a:lnTo>
                    <a:pt x="234" y="388"/>
                  </a:lnTo>
                  <a:lnTo>
                    <a:pt x="230" y="357"/>
                  </a:lnTo>
                  <a:lnTo>
                    <a:pt x="222" y="322"/>
                  </a:lnTo>
                  <a:lnTo>
                    <a:pt x="206" y="284"/>
                  </a:lnTo>
                  <a:lnTo>
                    <a:pt x="184" y="239"/>
                  </a:lnTo>
                  <a:lnTo>
                    <a:pt x="154" y="187"/>
                  </a:lnTo>
                  <a:lnTo>
                    <a:pt x="113" y="132"/>
                  </a:lnTo>
                  <a:lnTo>
                    <a:pt x="63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9" name="Freeform 72"/>
            <p:cNvSpPr>
              <a:spLocks/>
            </p:cNvSpPr>
            <p:nvPr/>
          </p:nvSpPr>
          <p:spPr bwMode="auto">
            <a:xfrm>
              <a:off x="323" y="2733"/>
              <a:ext cx="192" cy="121"/>
            </a:xfrm>
            <a:custGeom>
              <a:avLst/>
              <a:gdLst>
                <a:gd name="T0" fmla="*/ 192 w 192"/>
                <a:gd name="T1" fmla="*/ 21 h 121"/>
                <a:gd name="T2" fmla="*/ 185 w 192"/>
                <a:gd name="T3" fmla="*/ 19 h 121"/>
                <a:gd name="T4" fmla="*/ 169 w 192"/>
                <a:gd name="T5" fmla="*/ 17 h 121"/>
                <a:gd name="T6" fmla="*/ 145 w 192"/>
                <a:gd name="T7" fmla="*/ 17 h 121"/>
                <a:gd name="T8" fmla="*/ 116 w 192"/>
                <a:gd name="T9" fmla="*/ 21 h 121"/>
                <a:gd name="T10" fmla="*/ 83 w 192"/>
                <a:gd name="T11" fmla="*/ 29 h 121"/>
                <a:gd name="T12" fmla="*/ 52 w 192"/>
                <a:gd name="T13" fmla="*/ 48 h 121"/>
                <a:gd name="T14" fmla="*/ 22 w 192"/>
                <a:gd name="T15" fmla="*/ 78 h 121"/>
                <a:gd name="T16" fmla="*/ 0 w 192"/>
                <a:gd name="T17" fmla="*/ 121 h 121"/>
                <a:gd name="T18" fmla="*/ 2 w 192"/>
                <a:gd name="T19" fmla="*/ 112 h 121"/>
                <a:gd name="T20" fmla="*/ 5 w 192"/>
                <a:gd name="T21" fmla="*/ 93 h 121"/>
                <a:gd name="T22" fmla="*/ 14 w 192"/>
                <a:gd name="T23" fmla="*/ 67 h 121"/>
                <a:gd name="T24" fmla="*/ 29 w 192"/>
                <a:gd name="T25" fmla="*/ 40 h 121"/>
                <a:gd name="T26" fmla="*/ 53 w 192"/>
                <a:gd name="T27" fmla="*/ 15 h 121"/>
                <a:gd name="T28" fmla="*/ 86 w 192"/>
                <a:gd name="T29" fmla="*/ 0 h 121"/>
                <a:gd name="T30" fmla="*/ 133 w 192"/>
                <a:gd name="T31" fmla="*/ 0 h 121"/>
                <a:gd name="T32" fmla="*/ 192 w 192"/>
                <a:gd name="T33" fmla="*/ 21 h 1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92" h="121">
                  <a:moveTo>
                    <a:pt x="192" y="21"/>
                  </a:moveTo>
                  <a:lnTo>
                    <a:pt x="185" y="19"/>
                  </a:lnTo>
                  <a:lnTo>
                    <a:pt x="169" y="17"/>
                  </a:lnTo>
                  <a:lnTo>
                    <a:pt x="145" y="17"/>
                  </a:lnTo>
                  <a:lnTo>
                    <a:pt x="116" y="21"/>
                  </a:lnTo>
                  <a:lnTo>
                    <a:pt x="83" y="29"/>
                  </a:lnTo>
                  <a:lnTo>
                    <a:pt x="52" y="48"/>
                  </a:lnTo>
                  <a:lnTo>
                    <a:pt x="22" y="78"/>
                  </a:lnTo>
                  <a:lnTo>
                    <a:pt x="0" y="121"/>
                  </a:lnTo>
                  <a:lnTo>
                    <a:pt x="2" y="112"/>
                  </a:lnTo>
                  <a:lnTo>
                    <a:pt x="5" y="93"/>
                  </a:lnTo>
                  <a:lnTo>
                    <a:pt x="14" y="67"/>
                  </a:lnTo>
                  <a:lnTo>
                    <a:pt x="29" y="40"/>
                  </a:lnTo>
                  <a:lnTo>
                    <a:pt x="53" y="15"/>
                  </a:lnTo>
                  <a:lnTo>
                    <a:pt x="86" y="0"/>
                  </a:lnTo>
                  <a:lnTo>
                    <a:pt x="133" y="0"/>
                  </a:lnTo>
                  <a:lnTo>
                    <a:pt x="192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0" name="Freeform 73"/>
            <p:cNvSpPr>
              <a:spLocks/>
            </p:cNvSpPr>
            <p:nvPr/>
          </p:nvSpPr>
          <p:spPr bwMode="auto">
            <a:xfrm>
              <a:off x="600" y="2771"/>
              <a:ext cx="375" cy="114"/>
            </a:xfrm>
            <a:custGeom>
              <a:avLst/>
              <a:gdLst>
                <a:gd name="T0" fmla="*/ 0 w 375"/>
                <a:gd name="T1" fmla="*/ 0 h 114"/>
                <a:gd name="T2" fmla="*/ 1 w 375"/>
                <a:gd name="T3" fmla="*/ 2 h 114"/>
                <a:gd name="T4" fmla="*/ 5 w 375"/>
                <a:gd name="T5" fmla="*/ 7 h 114"/>
                <a:gd name="T6" fmla="*/ 14 w 375"/>
                <a:gd name="T7" fmla="*/ 14 h 114"/>
                <a:gd name="T8" fmla="*/ 24 w 375"/>
                <a:gd name="T9" fmla="*/ 22 h 114"/>
                <a:gd name="T10" fmla="*/ 36 w 375"/>
                <a:gd name="T11" fmla="*/ 33 h 114"/>
                <a:gd name="T12" fmla="*/ 52 w 375"/>
                <a:gd name="T13" fmla="*/ 43 h 114"/>
                <a:gd name="T14" fmla="*/ 71 w 375"/>
                <a:gd name="T15" fmla="*/ 55 h 114"/>
                <a:gd name="T16" fmla="*/ 93 w 375"/>
                <a:gd name="T17" fmla="*/ 67 h 114"/>
                <a:gd name="T18" fmla="*/ 119 w 375"/>
                <a:gd name="T19" fmla="*/ 79 h 114"/>
                <a:gd name="T20" fmla="*/ 147 w 375"/>
                <a:gd name="T21" fmla="*/ 90 h 114"/>
                <a:gd name="T22" fmla="*/ 176 w 375"/>
                <a:gd name="T23" fmla="*/ 100 h 114"/>
                <a:gd name="T24" fmla="*/ 211 w 375"/>
                <a:gd name="T25" fmla="*/ 107 h 114"/>
                <a:gd name="T26" fmla="*/ 247 w 375"/>
                <a:gd name="T27" fmla="*/ 112 h 114"/>
                <a:gd name="T28" fmla="*/ 287 w 375"/>
                <a:gd name="T29" fmla="*/ 114 h 114"/>
                <a:gd name="T30" fmla="*/ 330 w 375"/>
                <a:gd name="T31" fmla="*/ 114 h 114"/>
                <a:gd name="T32" fmla="*/ 375 w 375"/>
                <a:gd name="T33" fmla="*/ 109 h 114"/>
                <a:gd name="T34" fmla="*/ 372 w 375"/>
                <a:gd name="T35" fmla="*/ 109 h 114"/>
                <a:gd name="T36" fmla="*/ 365 w 375"/>
                <a:gd name="T37" fmla="*/ 107 h 114"/>
                <a:gd name="T38" fmla="*/ 351 w 375"/>
                <a:gd name="T39" fmla="*/ 105 h 114"/>
                <a:gd name="T40" fmla="*/ 334 w 375"/>
                <a:gd name="T41" fmla="*/ 104 h 114"/>
                <a:gd name="T42" fmla="*/ 313 w 375"/>
                <a:gd name="T43" fmla="*/ 100 h 114"/>
                <a:gd name="T44" fmla="*/ 289 w 375"/>
                <a:gd name="T45" fmla="*/ 97 h 114"/>
                <a:gd name="T46" fmla="*/ 263 w 375"/>
                <a:gd name="T47" fmla="*/ 92 h 114"/>
                <a:gd name="T48" fmla="*/ 233 w 375"/>
                <a:gd name="T49" fmla="*/ 86 h 114"/>
                <a:gd name="T50" fmla="*/ 204 w 375"/>
                <a:gd name="T51" fmla="*/ 79 h 114"/>
                <a:gd name="T52" fmla="*/ 173 w 375"/>
                <a:gd name="T53" fmla="*/ 71 h 114"/>
                <a:gd name="T54" fmla="*/ 142 w 375"/>
                <a:gd name="T55" fmla="*/ 62 h 114"/>
                <a:gd name="T56" fmla="*/ 110 w 375"/>
                <a:gd name="T57" fmla="*/ 53 h 114"/>
                <a:gd name="T58" fmla="*/ 79 w 375"/>
                <a:gd name="T59" fmla="*/ 41 h 114"/>
                <a:gd name="T60" fmla="*/ 52 w 375"/>
                <a:gd name="T61" fmla="*/ 29 h 114"/>
                <a:gd name="T62" fmla="*/ 24 w 375"/>
                <a:gd name="T63" fmla="*/ 15 h 114"/>
                <a:gd name="T64" fmla="*/ 0 w 375"/>
                <a:gd name="T65" fmla="*/ 0 h 11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75" h="114">
                  <a:moveTo>
                    <a:pt x="0" y="0"/>
                  </a:moveTo>
                  <a:lnTo>
                    <a:pt x="1" y="2"/>
                  </a:lnTo>
                  <a:lnTo>
                    <a:pt x="5" y="7"/>
                  </a:lnTo>
                  <a:lnTo>
                    <a:pt x="14" y="14"/>
                  </a:lnTo>
                  <a:lnTo>
                    <a:pt x="24" y="22"/>
                  </a:lnTo>
                  <a:lnTo>
                    <a:pt x="36" y="33"/>
                  </a:lnTo>
                  <a:lnTo>
                    <a:pt x="52" y="43"/>
                  </a:lnTo>
                  <a:lnTo>
                    <a:pt x="71" y="55"/>
                  </a:lnTo>
                  <a:lnTo>
                    <a:pt x="93" y="67"/>
                  </a:lnTo>
                  <a:lnTo>
                    <a:pt x="119" y="79"/>
                  </a:lnTo>
                  <a:lnTo>
                    <a:pt x="147" y="90"/>
                  </a:lnTo>
                  <a:lnTo>
                    <a:pt x="176" y="100"/>
                  </a:lnTo>
                  <a:lnTo>
                    <a:pt x="211" y="107"/>
                  </a:lnTo>
                  <a:lnTo>
                    <a:pt x="247" y="112"/>
                  </a:lnTo>
                  <a:lnTo>
                    <a:pt x="287" y="114"/>
                  </a:lnTo>
                  <a:lnTo>
                    <a:pt x="330" y="114"/>
                  </a:lnTo>
                  <a:lnTo>
                    <a:pt x="375" y="109"/>
                  </a:lnTo>
                  <a:lnTo>
                    <a:pt x="372" y="109"/>
                  </a:lnTo>
                  <a:lnTo>
                    <a:pt x="365" y="107"/>
                  </a:lnTo>
                  <a:lnTo>
                    <a:pt x="351" y="105"/>
                  </a:lnTo>
                  <a:lnTo>
                    <a:pt x="334" y="104"/>
                  </a:lnTo>
                  <a:lnTo>
                    <a:pt x="313" y="100"/>
                  </a:lnTo>
                  <a:lnTo>
                    <a:pt x="289" y="97"/>
                  </a:lnTo>
                  <a:lnTo>
                    <a:pt x="263" y="92"/>
                  </a:lnTo>
                  <a:lnTo>
                    <a:pt x="233" y="86"/>
                  </a:lnTo>
                  <a:lnTo>
                    <a:pt x="204" y="79"/>
                  </a:lnTo>
                  <a:lnTo>
                    <a:pt x="173" y="71"/>
                  </a:lnTo>
                  <a:lnTo>
                    <a:pt x="142" y="62"/>
                  </a:lnTo>
                  <a:lnTo>
                    <a:pt x="110" y="53"/>
                  </a:lnTo>
                  <a:lnTo>
                    <a:pt x="79" y="41"/>
                  </a:lnTo>
                  <a:lnTo>
                    <a:pt x="52" y="29"/>
                  </a:lnTo>
                  <a:lnTo>
                    <a:pt x="2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1" name="Freeform 74"/>
            <p:cNvSpPr>
              <a:spLocks/>
            </p:cNvSpPr>
            <p:nvPr/>
          </p:nvSpPr>
          <p:spPr bwMode="auto">
            <a:xfrm>
              <a:off x="1025" y="1745"/>
              <a:ext cx="175" cy="370"/>
            </a:xfrm>
            <a:custGeom>
              <a:avLst/>
              <a:gdLst>
                <a:gd name="T0" fmla="*/ 0 w 175"/>
                <a:gd name="T1" fmla="*/ 0 h 370"/>
                <a:gd name="T2" fmla="*/ 7 w 175"/>
                <a:gd name="T3" fmla="*/ 0 h 370"/>
                <a:gd name="T4" fmla="*/ 28 w 175"/>
                <a:gd name="T5" fmla="*/ 1 h 370"/>
                <a:gd name="T6" fmla="*/ 56 w 175"/>
                <a:gd name="T7" fmla="*/ 12 h 370"/>
                <a:gd name="T8" fmla="*/ 89 w 175"/>
                <a:gd name="T9" fmla="*/ 34 h 370"/>
                <a:gd name="T10" fmla="*/ 120 w 175"/>
                <a:gd name="T11" fmla="*/ 78 h 370"/>
                <a:gd name="T12" fmla="*/ 147 w 175"/>
                <a:gd name="T13" fmla="*/ 143 h 370"/>
                <a:gd name="T14" fmla="*/ 167 w 175"/>
                <a:gd name="T15" fmla="*/ 239 h 370"/>
                <a:gd name="T16" fmla="*/ 172 w 175"/>
                <a:gd name="T17" fmla="*/ 370 h 370"/>
                <a:gd name="T18" fmla="*/ 173 w 175"/>
                <a:gd name="T19" fmla="*/ 353 h 370"/>
                <a:gd name="T20" fmla="*/ 175 w 175"/>
                <a:gd name="T21" fmla="*/ 304 h 370"/>
                <a:gd name="T22" fmla="*/ 175 w 175"/>
                <a:gd name="T23" fmla="*/ 240 h 370"/>
                <a:gd name="T24" fmla="*/ 168 w 175"/>
                <a:gd name="T25" fmla="*/ 166 h 370"/>
                <a:gd name="T26" fmla="*/ 151 w 175"/>
                <a:gd name="T27" fmla="*/ 95 h 370"/>
                <a:gd name="T28" fmla="*/ 120 w 175"/>
                <a:gd name="T29" fmla="*/ 36 h 370"/>
                <a:gd name="T30" fmla="*/ 71 w 175"/>
                <a:gd name="T31" fmla="*/ 1 h 370"/>
                <a:gd name="T32" fmla="*/ 0 w 175"/>
                <a:gd name="T33" fmla="*/ 0 h 37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75" h="370">
                  <a:moveTo>
                    <a:pt x="0" y="0"/>
                  </a:moveTo>
                  <a:lnTo>
                    <a:pt x="7" y="0"/>
                  </a:lnTo>
                  <a:lnTo>
                    <a:pt x="28" y="1"/>
                  </a:lnTo>
                  <a:lnTo>
                    <a:pt x="56" y="12"/>
                  </a:lnTo>
                  <a:lnTo>
                    <a:pt x="89" y="34"/>
                  </a:lnTo>
                  <a:lnTo>
                    <a:pt x="120" y="78"/>
                  </a:lnTo>
                  <a:lnTo>
                    <a:pt x="147" y="143"/>
                  </a:lnTo>
                  <a:lnTo>
                    <a:pt x="167" y="239"/>
                  </a:lnTo>
                  <a:lnTo>
                    <a:pt x="172" y="370"/>
                  </a:lnTo>
                  <a:lnTo>
                    <a:pt x="173" y="353"/>
                  </a:lnTo>
                  <a:lnTo>
                    <a:pt x="175" y="304"/>
                  </a:lnTo>
                  <a:lnTo>
                    <a:pt x="175" y="240"/>
                  </a:lnTo>
                  <a:lnTo>
                    <a:pt x="168" y="166"/>
                  </a:lnTo>
                  <a:lnTo>
                    <a:pt x="151" y="95"/>
                  </a:lnTo>
                  <a:lnTo>
                    <a:pt x="120" y="36"/>
                  </a:lnTo>
                  <a:lnTo>
                    <a:pt x="7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2" name="Freeform 75"/>
            <p:cNvSpPr>
              <a:spLocks/>
            </p:cNvSpPr>
            <p:nvPr/>
          </p:nvSpPr>
          <p:spPr bwMode="auto">
            <a:xfrm>
              <a:off x="1207" y="2217"/>
              <a:ext cx="107" cy="54"/>
            </a:xfrm>
            <a:custGeom>
              <a:avLst/>
              <a:gdLst>
                <a:gd name="T0" fmla="*/ 0 w 107"/>
                <a:gd name="T1" fmla="*/ 17 h 54"/>
                <a:gd name="T2" fmla="*/ 4 w 107"/>
                <a:gd name="T3" fmla="*/ 17 h 54"/>
                <a:gd name="T4" fmla="*/ 12 w 107"/>
                <a:gd name="T5" fmla="*/ 16 h 54"/>
                <a:gd name="T6" fmla="*/ 26 w 107"/>
                <a:gd name="T7" fmla="*/ 14 h 54"/>
                <a:gd name="T8" fmla="*/ 43 w 107"/>
                <a:gd name="T9" fmla="*/ 16 h 54"/>
                <a:gd name="T10" fmla="*/ 61 w 107"/>
                <a:gd name="T11" fmla="*/ 19 h 54"/>
                <a:gd name="T12" fmla="*/ 80 w 107"/>
                <a:gd name="T13" fmla="*/ 26 h 54"/>
                <a:gd name="T14" fmla="*/ 95 w 107"/>
                <a:gd name="T15" fmla="*/ 36 h 54"/>
                <a:gd name="T16" fmla="*/ 107 w 107"/>
                <a:gd name="T17" fmla="*/ 54 h 54"/>
                <a:gd name="T18" fmla="*/ 107 w 107"/>
                <a:gd name="T19" fmla="*/ 50 h 54"/>
                <a:gd name="T20" fmla="*/ 104 w 107"/>
                <a:gd name="T21" fmla="*/ 40 h 54"/>
                <a:gd name="T22" fmla="*/ 97 w 107"/>
                <a:gd name="T23" fmla="*/ 28 h 54"/>
                <a:gd name="T24" fmla="*/ 88 w 107"/>
                <a:gd name="T25" fmla="*/ 14 h 54"/>
                <a:gd name="T26" fmla="*/ 74 w 107"/>
                <a:gd name="T27" fmla="*/ 5 h 54"/>
                <a:gd name="T28" fmla="*/ 55 w 107"/>
                <a:gd name="T29" fmla="*/ 0 h 54"/>
                <a:gd name="T30" fmla="*/ 31 w 107"/>
                <a:gd name="T31" fmla="*/ 4 h 54"/>
                <a:gd name="T32" fmla="*/ 0 w 107"/>
                <a:gd name="T33" fmla="*/ 17 h 5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7" h="54">
                  <a:moveTo>
                    <a:pt x="0" y="17"/>
                  </a:moveTo>
                  <a:lnTo>
                    <a:pt x="4" y="17"/>
                  </a:lnTo>
                  <a:lnTo>
                    <a:pt x="12" y="16"/>
                  </a:lnTo>
                  <a:lnTo>
                    <a:pt x="26" y="14"/>
                  </a:lnTo>
                  <a:lnTo>
                    <a:pt x="43" y="16"/>
                  </a:lnTo>
                  <a:lnTo>
                    <a:pt x="61" y="19"/>
                  </a:lnTo>
                  <a:lnTo>
                    <a:pt x="80" y="26"/>
                  </a:lnTo>
                  <a:lnTo>
                    <a:pt x="95" y="36"/>
                  </a:lnTo>
                  <a:lnTo>
                    <a:pt x="107" y="54"/>
                  </a:lnTo>
                  <a:lnTo>
                    <a:pt x="107" y="50"/>
                  </a:lnTo>
                  <a:lnTo>
                    <a:pt x="104" y="40"/>
                  </a:lnTo>
                  <a:lnTo>
                    <a:pt x="97" y="28"/>
                  </a:lnTo>
                  <a:lnTo>
                    <a:pt x="88" y="14"/>
                  </a:lnTo>
                  <a:lnTo>
                    <a:pt x="74" y="5"/>
                  </a:lnTo>
                  <a:lnTo>
                    <a:pt x="55" y="0"/>
                  </a:lnTo>
                  <a:lnTo>
                    <a:pt x="31" y="4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3" name="Freeform 76"/>
            <p:cNvSpPr>
              <a:spLocks/>
            </p:cNvSpPr>
            <p:nvPr/>
          </p:nvSpPr>
          <p:spPr bwMode="auto">
            <a:xfrm>
              <a:off x="1357" y="2210"/>
              <a:ext cx="329" cy="101"/>
            </a:xfrm>
            <a:custGeom>
              <a:avLst/>
              <a:gdLst>
                <a:gd name="T0" fmla="*/ 0 w 329"/>
                <a:gd name="T1" fmla="*/ 82 h 101"/>
                <a:gd name="T2" fmla="*/ 2 w 329"/>
                <a:gd name="T3" fmla="*/ 83 h 101"/>
                <a:gd name="T4" fmla="*/ 7 w 329"/>
                <a:gd name="T5" fmla="*/ 87 h 101"/>
                <a:gd name="T6" fmla="*/ 16 w 329"/>
                <a:gd name="T7" fmla="*/ 92 h 101"/>
                <a:gd name="T8" fmla="*/ 26 w 329"/>
                <a:gd name="T9" fmla="*/ 94 h 101"/>
                <a:gd name="T10" fmla="*/ 38 w 329"/>
                <a:gd name="T11" fmla="*/ 94 h 101"/>
                <a:gd name="T12" fmla="*/ 54 w 329"/>
                <a:gd name="T13" fmla="*/ 88 h 101"/>
                <a:gd name="T14" fmla="*/ 69 w 329"/>
                <a:gd name="T15" fmla="*/ 75 h 101"/>
                <a:gd name="T16" fmla="*/ 87 w 329"/>
                <a:gd name="T17" fmla="*/ 54 h 101"/>
                <a:gd name="T18" fmla="*/ 88 w 329"/>
                <a:gd name="T19" fmla="*/ 52 h 101"/>
                <a:gd name="T20" fmla="*/ 90 w 329"/>
                <a:gd name="T21" fmla="*/ 49 h 101"/>
                <a:gd name="T22" fmla="*/ 95 w 329"/>
                <a:gd name="T23" fmla="*/ 43 h 101"/>
                <a:gd name="T24" fmla="*/ 102 w 329"/>
                <a:gd name="T25" fmla="*/ 40 h 101"/>
                <a:gd name="T26" fmla="*/ 109 w 329"/>
                <a:gd name="T27" fmla="*/ 35 h 101"/>
                <a:gd name="T28" fmla="*/ 119 w 329"/>
                <a:gd name="T29" fmla="*/ 33 h 101"/>
                <a:gd name="T30" fmla="*/ 133 w 329"/>
                <a:gd name="T31" fmla="*/ 33 h 101"/>
                <a:gd name="T32" fmla="*/ 147 w 329"/>
                <a:gd name="T33" fmla="*/ 37 h 101"/>
                <a:gd name="T34" fmla="*/ 152 w 329"/>
                <a:gd name="T35" fmla="*/ 37 h 101"/>
                <a:gd name="T36" fmla="*/ 164 w 329"/>
                <a:gd name="T37" fmla="*/ 37 h 101"/>
                <a:gd name="T38" fmla="*/ 182 w 329"/>
                <a:gd name="T39" fmla="*/ 35 h 101"/>
                <a:gd name="T40" fmla="*/ 206 w 329"/>
                <a:gd name="T41" fmla="*/ 33 h 101"/>
                <a:gd name="T42" fmla="*/ 234 w 329"/>
                <a:gd name="T43" fmla="*/ 30 h 101"/>
                <a:gd name="T44" fmla="*/ 265 w 329"/>
                <a:gd name="T45" fmla="*/ 23 h 101"/>
                <a:gd name="T46" fmla="*/ 296 w 329"/>
                <a:gd name="T47" fmla="*/ 14 h 101"/>
                <a:gd name="T48" fmla="*/ 329 w 329"/>
                <a:gd name="T49" fmla="*/ 0 h 101"/>
                <a:gd name="T50" fmla="*/ 325 w 329"/>
                <a:gd name="T51" fmla="*/ 4 h 101"/>
                <a:gd name="T52" fmla="*/ 315 w 329"/>
                <a:gd name="T53" fmla="*/ 11 h 101"/>
                <a:gd name="T54" fmla="*/ 298 w 329"/>
                <a:gd name="T55" fmla="*/ 19 h 101"/>
                <a:gd name="T56" fmla="*/ 277 w 329"/>
                <a:gd name="T57" fmla="*/ 30 h 101"/>
                <a:gd name="T58" fmla="*/ 251 w 329"/>
                <a:gd name="T59" fmla="*/ 40 h 101"/>
                <a:gd name="T60" fmla="*/ 222 w 329"/>
                <a:gd name="T61" fmla="*/ 49 h 101"/>
                <a:gd name="T62" fmla="*/ 190 w 329"/>
                <a:gd name="T63" fmla="*/ 52 h 101"/>
                <a:gd name="T64" fmla="*/ 158 w 329"/>
                <a:gd name="T65" fmla="*/ 52 h 101"/>
                <a:gd name="T66" fmla="*/ 156 w 329"/>
                <a:gd name="T67" fmla="*/ 52 h 101"/>
                <a:gd name="T68" fmla="*/ 149 w 329"/>
                <a:gd name="T69" fmla="*/ 50 h 101"/>
                <a:gd name="T70" fmla="*/ 140 w 329"/>
                <a:gd name="T71" fmla="*/ 50 h 101"/>
                <a:gd name="T72" fmla="*/ 130 w 329"/>
                <a:gd name="T73" fmla="*/ 50 h 101"/>
                <a:gd name="T74" fmla="*/ 118 w 329"/>
                <a:gd name="T75" fmla="*/ 52 h 101"/>
                <a:gd name="T76" fmla="*/ 106 w 329"/>
                <a:gd name="T77" fmla="*/ 57 h 101"/>
                <a:gd name="T78" fmla="*/ 92 w 329"/>
                <a:gd name="T79" fmla="*/ 68 h 101"/>
                <a:gd name="T80" fmla="*/ 81 w 329"/>
                <a:gd name="T81" fmla="*/ 82 h 101"/>
                <a:gd name="T82" fmla="*/ 78 w 329"/>
                <a:gd name="T83" fmla="*/ 83 h 101"/>
                <a:gd name="T84" fmla="*/ 71 w 329"/>
                <a:gd name="T85" fmla="*/ 88 h 101"/>
                <a:gd name="T86" fmla="*/ 61 w 329"/>
                <a:gd name="T87" fmla="*/ 94 h 101"/>
                <a:gd name="T88" fmla="*/ 49 w 329"/>
                <a:gd name="T89" fmla="*/ 99 h 101"/>
                <a:gd name="T90" fmla="*/ 35 w 329"/>
                <a:gd name="T91" fmla="*/ 101 h 101"/>
                <a:gd name="T92" fmla="*/ 21 w 329"/>
                <a:gd name="T93" fmla="*/ 101 h 101"/>
                <a:gd name="T94" fmla="*/ 9 w 329"/>
                <a:gd name="T95" fmla="*/ 94 h 101"/>
                <a:gd name="T96" fmla="*/ 0 w 329"/>
                <a:gd name="T97" fmla="*/ 82 h 10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29" h="101">
                  <a:moveTo>
                    <a:pt x="0" y="82"/>
                  </a:moveTo>
                  <a:lnTo>
                    <a:pt x="2" y="83"/>
                  </a:lnTo>
                  <a:lnTo>
                    <a:pt x="7" y="87"/>
                  </a:lnTo>
                  <a:lnTo>
                    <a:pt x="16" y="92"/>
                  </a:lnTo>
                  <a:lnTo>
                    <a:pt x="26" y="94"/>
                  </a:lnTo>
                  <a:lnTo>
                    <a:pt x="38" y="94"/>
                  </a:lnTo>
                  <a:lnTo>
                    <a:pt x="54" y="88"/>
                  </a:lnTo>
                  <a:lnTo>
                    <a:pt x="69" y="75"/>
                  </a:lnTo>
                  <a:lnTo>
                    <a:pt x="87" y="54"/>
                  </a:lnTo>
                  <a:lnTo>
                    <a:pt x="88" y="52"/>
                  </a:lnTo>
                  <a:lnTo>
                    <a:pt x="90" y="49"/>
                  </a:lnTo>
                  <a:lnTo>
                    <a:pt x="95" y="43"/>
                  </a:lnTo>
                  <a:lnTo>
                    <a:pt x="102" y="40"/>
                  </a:lnTo>
                  <a:lnTo>
                    <a:pt x="109" y="35"/>
                  </a:lnTo>
                  <a:lnTo>
                    <a:pt x="119" y="33"/>
                  </a:lnTo>
                  <a:lnTo>
                    <a:pt x="133" y="33"/>
                  </a:lnTo>
                  <a:lnTo>
                    <a:pt x="147" y="37"/>
                  </a:lnTo>
                  <a:lnTo>
                    <a:pt x="152" y="37"/>
                  </a:lnTo>
                  <a:lnTo>
                    <a:pt x="164" y="37"/>
                  </a:lnTo>
                  <a:lnTo>
                    <a:pt x="182" y="35"/>
                  </a:lnTo>
                  <a:lnTo>
                    <a:pt x="206" y="33"/>
                  </a:lnTo>
                  <a:lnTo>
                    <a:pt x="234" y="30"/>
                  </a:lnTo>
                  <a:lnTo>
                    <a:pt x="265" y="23"/>
                  </a:lnTo>
                  <a:lnTo>
                    <a:pt x="296" y="14"/>
                  </a:lnTo>
                  <a:lnTo>
                    <a:pt x="329" y="0"/>
                  </a:lnTo>
                  <a:lnTo>
                    <a:pt x="325" y="4"/>
                  </a:lnTo>
                  <a:lnTo>
                    <a:pt x="315" y="11"/>
                  </a:lnTo>
                  <a:lnTo>
                    <a:pt x="298" y="19"/>
                  </a:lnTo>
                  <a:lnTo>
                    <a:pt x="277" y="30"/>
                  </a:lnTo>
                  <a:lnTo>
                    <a:pt x="251" y="40"/>
                  </a:lnTo>
                  <a:lnTo>
                    <a:pt x="222" y="49"/>
                  </a:lnTo>
                  <a:lnTo>
                    <a:pt x="190" y="52"/>
                  </a:lnTo>
                  <a:lnTo>
                    <a:pt x="158" y="52"/>
                  </a:lnTo>
                  <a:lnTo>
                    <a:pt x="156" y="52"/>
                  </a:lnTo>
                  <a:lnTo>
                    <a:pt x="149" y="50"/>
                  </a:lnTo>
                  <a:lnTo>
                    <a:pt x="140" y="50"/>
                  </a:lnTo>
                  <a:lnTo>
                    <a:pt x="130" y="50"/>
                  </a:lnTo>
                  <a:lnTo>
                    <a:pt x="118" y="52"/>
                  </a:lnTo>
                  <a:lnTo>
                    <a:pt x="106" y="57"/>
                  </a:lnTo>
                  <a:lnTo>
                    <a:pt x="92" y="68"/>
                  </a:lnTo>
                  <a:lnTo>
                    <a:pt x="81" y="82"/>
                  </a:lnTo>
                  <a:lnTo>
                    <a:pt x="78" y="83"/>
                  </a:lnTo>
                  <a:lnTo>
                    <a:pt x="71" y="88"/>
                  </a:lnTo>
                  <a:lnTo>
                    <a:pt x="61" y="94"/>
                  </a:lnTo>
                  <a:lnTo>
                    <a:pt x="49" y="99"/>
                  </a:lnTo>
                  <a:lnTo>
                    <a:pt x="35" y="101"/>
                  </a:lnTo>
                  <a:lnTo>
                    <a:pt x="21" y="101"/>
                  </a:lnTo>
                  <a:lnTo>
                    <a:pt x="9" y="94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4" name="Freeform 77"/>
            <p:cNvSpPr>
              <a:spLocks/>
            </p:cNvSpPr>
            <p:nvPr/>
          </p:nvSpPr>
          <p:spPr bwMode="auto">
            <a:xfrm>
              <a:off x="1233" y="2529"/>
              <a:ext cx="81" cy="43"/>
            </a:xfrm>
            <a:custGeom>
              <a:avLst/>
              <a:gdLst>
                <a:gd name="T0" fmla="*/ 0 w 81"/>
                <a:gd name="T1" fmla="*/ 0 h 43"/>
                <a:gd name="T2" fmla="*/ 2 w 81"/>
                <a:gd name="T3" fmla="*/ 3 h 43"/>
                <a:gd name="T4" fmla="*/ 3 w 81"/>
                <a:gd name="T5" fmla="*/ 10 h 43"/>
                <a:gd name="T6" fmla="*/ 10 w 81"/>
                <a:gd name="T7" fmla="*/ 19 h 43"/>
                <a:gd name="T8" fmla="*/ 17 w 81"/>
                <a:gd name="T9" fmla="*/ 29 h 43"/>
                <a:gd name="T10" fmla="*/ 29 w 81"/>
                <a:gd name="T11" fmla="*/ 38 h 43"/>
                <a:gd name="T12" fmla="*/ 43 w 81"/>
                <a:gd name="T13" fmla="*/ 43 h 43"/>
                <a:gd name="T14" fmla="*/ 61 w 81"/>
                <a:gd name="T15" fmla="*/ 43 h 43"/>
                <a:gd name="T16" fmla="*/ 81 w 81"/>
                <a:gd name="T17" fmla="*/ 36 h 43"/>
                <a:gd name="T18" fmla="*/ 78 w 81"/>
                <a:gd name="T19" fmla="*/ 36 h 43"/>
                <a:gd name="T20" fmla="*/ 71 w 81"/>
                <a:gd name="T21" fmla="*/ 36 h 43"/>
                <a:gd name="T22" fmla="*/ 61 w 81"/>
                <a:gd name="T23" fmla="*/ 34 h 43"/>
                <a:gd name="T24" fmla="*/ 47 w 81"/>
                <a:gd name="T25" fmla="*/ 31 h 43"/>
                <a:gd name="T26" fmla="*/ 33 w 81"/>
                <a:gd name="T27" fmla="*/ 27 h 43"/>
                <a:gd name="T28" fmla="*/ 19 w 81"/>
                <a:gd name="T29" fmla="*/ 20 h 43"/>
                <a:gd name="T30" fmla="*/ 9 w 81"/>
                <a:gd name="T31" fmla="*/ 12 h 43"/>
                <a:gd name="T32" fmla="*/ 0 w 81"/>
                <a:gd name="T33" fmla="*/ 0 h 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81" h="43">
                  <a:moveTo>
                    <a:pt x="0" y="0"/>
                  </a:moveTo>
                  <a:lnTo>
                    <a:pt x="2" y="3"/>
                  </a:lnTo>
                  <a:lnTo>
                    <a:pt x="3" y="10"/>
                  </a:lnTo>
                  <a:lnTo>
                    <a:pt x="10" y="19"/>
                  </a:lnTo>
                  <a:lnTo>
                    <a:pt x="17" y="29"/>
                  </a:lnTo>
                  <a:lnTo>
                    <a:pt x="29" y="38"/>
                  </a:lnTo>
                  <a:lnTo>
                    <a:pt x="43" y="43"/>
                  </a:lnTo>
                  <a:lnTo>
                    <a:pt x="61" y="43"/>
                  </a:lnTo>
                  <a:lnTo>
                    <a:pt x="81" y="36"/>
                  </a:lnTo>
                  <a:lnTo>
                    <a:pt x="78" y="36"/>
                  </a:lnTo>
                  <a:lnTo>
                    <a:pt x="71" y="36"/>
                  </a:lnTo>
                  <a:lnTo>
                    <a:pt x="61" y="34"/>
                  </a:lnTo>
                  <a:lnTo>
                    <a:pt x="47" y="31"/>
                  </a:lnTo>
                  <a:lnTo>
                    <a:pt x="33" y="27"/>
                  </a:lnTo>
                  <a:lnTo>
                    <a:pt x="19" y="20"/>
                  </a:lnTo>
                  <a:lnTo>
                    <a:pt x="9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5" name="Freeform 78"/>
            <p:cNvSpPr>
              <a:spLocks/>
            </p:cNvSpPr>
            <p:nvPr/>
          </p:nvSpPr>
          <p:spPr bwMode="auto">
            <a:xfrm>
              <a:off x="1338" y="2426"/>
              <a:ext cx="505" cy="127"/>
            </a:xfrm>
            <a:custGeom>
              <a:avLst/>
              <a:gdLst>
                <a:gd name="T0" fmla="*/ 0 w 505"/>
                <a:gd name="T1" fmla="*/ 125 h 127"/>
                <a:gd name="T2" fmla="*/ 4 w 505"/>
                <a:gd name="T3" fmla="*/ 125 h 127"/>
                <a:gd name="T4" fmla="*/ 12 w 505"/>
                <a:gd name="T5" fmla="*/ 125 h 127"/>
                <a:gd name="T6" fmla="*/ 26 w 505"/>
                <a:gd name="T7" fmla="*/ 127 h 127"/>
                <a:gd name="T8" fmla="*/ 43 w 505"/>
                <a:gd name="T9" fmla="*/ 127 h 127"/>
                <a:gd name="T10" fmla="*/ 68 w 505"/>
                <a:gd name="T11" fmla="*/ 127 h 127"/>
                <a:gd name="T12" fmla="*/ 93 w 505"/>
                <a:gd name="T13" fmla="*/ 125 h 127"/>
                <a:gd name="T14" fmla="*/ 125 w 505"/>
                <a:gd name="T15" fmla="*/ 123 h 127"/>
                <a:gd name="T16" fmla="*/ 159 w 505"/>
                <a:gd name="T17" fmla="*/ 120 h 127"/>
                <a:gd name="T18" fmla="*/ 196 w 505"/>
                <a:gd name="T19" fmla="*/ 113 h 127"/>
                <a:gd name="T20" fmla="*/ 235 w 505"/>
                <a:gd name="T21" fmla="*/ 106 h 127"/>
                <a:gd name="T22" fmla="*/ 277 w 505"/>
                <a:gd name="T23" fmla="*/ 96 h 127"/>
                <a:gd name="T24" fmla="*/ 320 w 505"/>
                <a:gd name="T25" fmla="*/ 84 h 127"/>
                <a:gd name="T26" fmla="*/ 365 w 505"/>
                <a:gd name="T27" fmla="*/ 68 h 127"/>
                <a:gd name="T28" fmla="*/ 412 w 505"/>
                <a:gd name="T29" fmla="*/ 49 h 127"/>
                <a:gd name="T30" fmla="*/ 459 w 505"/>
                <a:gd name="T31" fmla="*/ 26 h 127"/>
                <a:gd name="T32" fmla="*/ 505 w 505"/>
                <a:gd name="T33" fmla="*/ 0 h 127"/>
                <a:gd name="T34" fmla="*/ 502 w 505"/>
                <a:gd name="T35" fmla="*/ 2 h 127"/>
                <a:gd name="T36" fmla="*/ 490 w 505"/>
                <a:gd name="T37" fmla="*/ 6 h 127"/>
                <a:gd name="T38" fmla="*/ 471 w 505"/>
                <a:gd name="T39" fmla="*/ 11 h 127"/>
                <a:gd name="T40" fmla="*/ 447 w 505"/>
                <a:gd name="T41" fmla="*/ 20 h 127"/>
                <a:gd name="T42" fmla="*/ 417 w 505"/>
                <a:gd name="T43" fmla="*/ 28 h 127"/>
                <a:gd name="T44" fmla="*/ 382 w 505"/>
                <a:gd name="T45" fmla="*/ 39 h 127"/>
                <a:gd name="T46" fmla="*/ 344 w 505"/>
                <a:gd name="T47" fmla="*/ 49 h 127"/>
                <a:gd name="T48" fmla="*/ 305 w 505"/>
                <a:gd name="T49" fmla="*/ 59 h 127"/>
                <a:gd name="T50" fmla="*/ 263 w 505"/>
                <a:gd name="T51" fmla="*/ 71 h 127"/>
                <a:gd name="T52" fmla="*/ 222 w 505"/>
                <a:gd name="T53" fmla="*/ 82 h 127"/>
                <a:gd name="T54" fmla="*/ 180 w 505"/>
                <a:gd name="T55" fmla="*/ 94 h 127"/>
                <a:gd name="T56" fmla="*/ 138 w 505"/>
                <a:gd name="T57" fmla="*/ 103 h 127"/>
                <a:gd name="T58" fmla="*/ 99 w 505"/>
                <a:gd name="T59" fmla="*/ 111 h 127"/>
                <a:gd name="T60" fmla="*/ 62 w 505"/>
                <a:gd name="T61" fmla="*/ 118 h 127"/>
                <a:gd name="T62" fmla="*/ 29 w 505"/>
                <a:gd name="T63" fmla="*/ 123 h 127"/>
                <a:gd name="T64" fmla="*/ 0 w 505"/>
                <a:gd name="T65" fmla="*/ 125 h 12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5" h="127">
                  <a:moveTo>
                    <a:pt x="0" y="125"/>
                  </a:moveTo>
                  <a:lnTo>
                    <a:pt x="4" y="125"/>
                  </a:lnTo>
                  <a:lnTo>
                    <a:pt x="12" y="125"/>
                  </a:lnTo>
                  <a:lnTo>
                    <a:pt x="26" y="127"/>
                  </a:lnTo>
                  <a:lnTo>
                    <a:pt x="43" y="127"/>
                  </a:lnTo>
                  <a:lnTo>
                    <a:pt x="68" y="127"/>
                  </a:lnTo>
                  <a:lnTo>
                    <a:pt x="93" y="125"/>
                  </a:lnTo>
                  <a:lnTo>
                    <a:pt x="125" y="123"/>
                  </a:lnTo>
                  <a:lnTo>
                    <a:pt x="159" y="120"/>
                  </a:lnTo>
                  <a:lnTo>
                    <a:pt x="196" y="113"/>
                  </a:lnTo>
                  <a:lnTo>
                    <a:pt x="235" y="106"/>
                  </a:lnTo>
                  <a:lnTo>
                    <a:pt x="277" y="96"/>
                  </a:lnTo>
                  <a:lnTo>
                    <a:pt x="320" y="84"/>
                  </a:lnTo>
                  <a:lnTo>
                    <a:pt x="365" y="68"/>
                  </a:lnTo>
                  <a:lnTo>
                    <a:pt x="412" y="49"/>
                  </a:lnTo>
                  <a:lnTo>
                    <a:pt x="459" y="26"/>
                  </a:lnTo>
                  <a:lnTo>
                    <a:pt x="505" y="0"/>
                  </a:lnTo>
                  <a:lnTo>
                    <a:pt x="502" y="2"/>
                  </a:lnTo>
                  <a:lnTo>
                    <a:pt x="490" y="6"/>
                  </a:lnTo>
                  <a:lnTo>
                    <a:pt x="471" y="11"/>
                  </a:lnTo>
                  <a:lnTo>
                    <a:pt x="447" y="20"/>
                  </a:lnTo>
                  <a:lnTo>
                    <a:pt x="417" y="28"/>
                  </a:lnTo>
                  <a:lnTo>
                    <a:pt x="382" y="39"/>
                  </a:lnTo>
                  <a:lnTo>
                    <a:pt x="344" y="49"/>
                  </a:lnTo>
                  <a:lnTo>
                    <a:pt x="305" y="59"/>
                  </a:lnTo>
                  <a:lnTo>
                    <a:pt x="263" y="71"/>
                  </a:lnTo>
                  <a:lnTo>
                    <a:pt x="222" y="82"/>
                  </a:lnTo>
                  <a:lnTo>
                    <a:pt x="180" y="94"/>
                  </a:lnTo>
                  <a:lnTo>
                    <a:pt x="138" y="103"/>
                  </a:lnTo>
                  <a:lnTo>
                    <a:pt x="99" y="111"/>
                  </a:lnTo>
                  <a:lnTo>
                    <a:pt x="62" y="118"/>
                  </a:lnTo>
                  <a:lnTo>
                    <a:pt x="29" y="123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6" name="Freeform 79"/>
            <p:cNvSpPr>
              <a:spLocks/>
            </p:cNvSpPr>
            <p:nvPr/>
          </p:nvSpPr>
          <p:spPr bwMode="auto">
            <a:xfrm>
              <a:off x="1779" y="2188"/>
              <a:ext cx="71" cy="204"/>
            </a:xfrm>
            <a:custGeom>
              <a:avLst/>
              <a:gdLst>
                <a:gd name="T0" fmla="*/ 21 w 71"/>
                <a:gd name="T1" fmla="*/ 0 h 204"/>
                <a:gd name="T2" fmla="*/ 18 w 71"/>
                <a:gd name="T3" fmla="*/ 3 h 204"/>
                <a:gd name="T4" fmla="*/ 12 w 71"/>
                <a:gd name="T5" fmla="*/ 15 h 204"/>
                <a:gd name="T6" fmla="*/ 6 w 71"/>
                <a:gd name="T7" fmla="*/ 34 h 204"/>
                <a:gd name="T8" fmla="*/ 0 w 71"/>
                <a:gd name="T9" fmla="*/ 59 h 204"/>
                <a:gd name="T10" fmla="*/ 2 w 71"/>
                <a:gd name="T11" fmla="*/ 90 h 204"/>
                <a:gd name="T12" fmla="*/ 12 w 71"/>
                <a:gd name="T13" fmla="*/ 124 h 204"/>
                <a:gd name="T14" fmla="*/ 35 w 71"/>
                <a:gd name="T15" fmla="*/ 162 h 204"/>
                <a:gd name="T16" fmla="*/ 71 w 71"/>
                <a:gd name="T17" fmla="*/ 204 h 204"/>
                <a:gd name="T18" fmla="*/ 68 w 71"/>
                <a:gd name="T19" fmla="*/ 199 h 204"/>
                <a:gd name="T20" fmla="*/ 59 w 71"/>
                <a:gd name="T21" fmla="*/ 185 h 204"/>
                <a:gd name="T22" fmla="*/ 49 w 71"/>
                <a:gd name="T23" fmla="*/ 164 h 204"/>
                <a:gd name="T24" fmla="*/ 37 w 71"/>
                <a:gd name="T25" fmla="*/ 136 h 204"/>
                <a:gd name="T26" fmla="*/ 25 w 71"/>
                <a:gd name="T27" fmla="*/ 105 h 204"/>
                <a:gd name="T28" fmla="*/ 18 w 71"/>
                <a:gd name="T29" fmla="*/ 71 h 204"/>
                <a:gd name="T30" fmla="*/ 16 w 71"/>
                <a:gd name="T31" fmla="*/ 36 h 204"/>
                <a:gd name="T32" fmla="*/ 21 w 71"/>
                <a:gd name="T33" fmla="*/ 0 h 20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1" h="204">
                  <a:moveTo>
                    <a:pt x="21" y="0"/>
                  </a:moveTo>
                  <a:lnTo>
                    <a:pt x="18" y="3"/>
                  </a:lnTo>
                  <a:lnTo>
                    <a:pt x="12" y="15"/>
                  </a:lnTo>
                  <a:lnTo>
                    <a:pt x="6" y="34"/>
                  </a:lnTo>
                  <a:lnTo>
                    <a:pt x="0" y="59"/>
                  </a:lnTo>
                  <a:lnTo>
                    <a:pt x="2" y="90"/>
                  </a:lnTo>
                  <a:lnTo>
                    <a:pt x="12" y="124"/>
                  </a:lnTo>
                  <a:lnTo>
                    <a:pt x="35" y="162"/>
                  </a:lnTo>
                  <a:lnTo>
                    <a:pt x="71" y="204"/>
                  </a:lnTo>
                  <a:lnTo>
                    <a:pt x="68" y="199"/>
                  </a:lnTo>
                  <a:lnTo>
                    <a:pt x="59" y="185"/>
                  </a:lnTo>
                  <a:lnTo>
                    <a:pt x="49" y="164"/>
                  </a:lnTo>
                  <a:lnTo>
                    <a:pt x="37" y="136"/>
                  </a:lnTo>
                  <a:lnTo>
                    <a:pt x="25" y="105"/>
                  </a:lnTo>
                  <a:lnTo>
                    <a:pt x="18" y="71"/>
                  </a:lnTo>
                  <a:lnTo>
                    <a:pt x="16" y="36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7" name="Freeform 80"/>
            <p:cNvSpPr>
              <a:spLocks/>
            </p:cNvSpPr>
            <p:nvPr/>
          </p:nvSpPr>
          <p:spPr bwMode="auto">
            <a:xfrm>
              <a:off x="1065" y="2890"/>
              <a:ext cx="261" cy="92"/>
            </a:xfrm>
            <a:custGeom>
              <a:avLst/>
              <a:gdLst>
                <a:gd name="T0" fmla="*/ 0 w 261"/>
                <a:gd name="T1" fmla="*/ 28 h 92"/>
                <a:gd name="T2" fmla="*/ 7 w 261"/>
                <a:gd name="T3" fmla="*/ 28 h 92"/>
                <a:gd name="T4" fmla="*/ 24 w 261"/>
                <a:gd name="T5" fmla="*/ 30 h 92"/>
                <a:gd name="T6" fmla="*/ 49 w 261"/>
                <a:gd name="T7" fmla="*/ 30 h 92"/>
                <a:gd name="T8" fmla="*/ 80 w 261"/>
                <a:gd name="T9" fmla="*/ 30 h 92"/>
                <a:gd name="T10" fmla="*/ 111 w 261"/>
                <a:gd name="T11" fmla="*/ 30 h 92"/>
                <a:gd name="T12" fmla="*/ 140 w 261"/>
                <a:gd name="T13" fmla="*/ 28 h 92"/>
                <a:gd name="T14" fmla="*/ 166 w 261"/>
                <a:gd name="T15" fmla="*/ 26 h 92"/>
                <a:gd name="T16" fmla="*/ 184 w 261"/>
                <a:gd name="T17" fmla="*/ 21 h 92"/>
                <a:gd name="T18" fmla="*/ 185 w 261"/>
                <a:gd name="T19" fmla="*/ 23 h 92"/>
                <a:gd name="T20" fmla="*/ 191 w 261"/>
                <a:gd name="T21" fmla="*/ 26 h 92"/>
                <a:gd name="T22" fmla="*/ 197 w 261"/>
                <a:gd name="T23" fmla="*/ 33 h 92"/>
                <a:gd name="T24" fmla="*/ 206 w 261"/>
                <a:gd name="T25" fmla="*/ 42 h 92"/>
                <a:gd name="T26" fmla="*/ 218 w 261"/>
                <a:gd name="T27" fmla="*/ 52 h 92"/>
                <a:gd name="T28" fmla="*/ 230 w 261"/>
                <a:gd name="T29" fmla="*/ 64 h 92"/>
                <a:gd name="T30" fmla="*/ 246 w 261"/>
                <a:gd name="T31" fmla="*/ 78 h 92"/>
                <a:gd name="T32" fmla="*/ 261 w 261"/>
                <a:gd name="T33" fmla="*/ 92 h 92"/>
                <a:gd name="T34" fmla="*/ 191 w 261"/>
                <a:gd name="T35" fmla="*/ 0 h 92"/>
                <a:gd name="T36" fmla="*/ 184 w 261"/>
                <a:gd name="T37" fmla="*/ 2 h 92"/>
                <a:gd name="T38" fmla="*/ 166 w 261"/>
                <a:gd name="T39" fmla="*/ 5 h 92"/>
                <a:gd name="T40" fmla="*/ 142 w 261"/>
                <a:gd name="T41" fmla="*/ 11 h 92"/>
                <a:gd name="T42" fmla="*/ 111 w 261"/>
                <a:gd name="T43" fmla="*/ 18 h 92"/>
                <a:gd name="T44" fmla="*/ 80 w 261"/>
                <a:gd name="T45" fmla="*/ 23 h 92"/>
                <a:gd name="T46" fmla="*/ 49 w 261"/>
                <a:gd name="T47" fmla="*/ 28 h 92"/>
                <a:gd name="T48" fmla="*/ 21 w 261"/>
                <a:gd name="T49" fmla="*/ 30 h 92"/>
                <a:gd name="T50" fmla="*/ 0 w 261"/>
                <a:gd name="T51" fmla="*/ 28 h 9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61" h="92">
                  <a:moveTo>
                    <a:pt x="0" y="28"/>
                  </a:moveTo>
                  <a:lnTo>
                    <a:pt x="7" y="28"/>
                  </a:lnTo>
                  <a:lnTo>
                    <a:pt x="24" y="30"/>
                  </a:lnTo>
                  <a:lnTo>
                    <a:pt x="49" y="30"/>
                  </a:lnTo>
                  <a:lnTo>
                    <a:pt x="80" y="30"/>
                  </a:lnTo>
                  <a:lnTo>
                    <a:pt x="111" y="30"/>
                  </a:lnTo>
                  <a:lnTo>
                    <a:pt x="140" y="28"/>
                  </a:lnTo>
                  <a:lnTo>
                    <a:pt x="166" y="26"/>
                  </a:lnTo>
                  <a:lnTo>
                    <a:pt x="184" y="21"/>
                  </a:lnTo>
                  <a:lnTo>
                    <a:pt x="185" y="23"/>
                  </a:lnTo>
                  <a:lnTo>
                    <a:pt x="191" y="26"/>
                  </a:lnTo>
                  <a:lnTo>
                    <a:pt x="197" y="33"/>
                  </a:lnTo>
                  <a:lnTo>
                    <a:pt x="206" y="42"/>
                  </a:lnTo>
                  <a:lnTo>
                    <a:pt x="218" y="52"/>
                  </a:lnTo>
                  <a:lnTo>
                    <a:pt x="230" y="64"/>
                  </a:lnTo>
                  <a:lnTo>
                    <a:pt x="246" y="78"/>
                  </a:lnTo>
                  <a:lnTo>
                    <a:pt x="261" y="92"/>
                  </a:lnTo>
                  <a:lnTo>
                    <a:pt x="191" y="0"/>
                  </a:lnTo>
                  <a:lnTo>
                    <a:pt x="184" y="2"/>
                  </a:lnTo>
                  <a:lnTo>
                    <a:pt x="166" y="5"/>
                  </a:lnTo>
                  <a:lnTo>
                    <a:pt x="142" y="11"/>
                  </a:lnTo>
                  <a:lnTo>
                    <a:pt x="111" y="18"/>
                  </a:lnTo>
                  <a:lnTo>
                    <a:pt x="80" y="23"/>
                  </a:lnTo>
                  <a:lnTo>
                    <a:pt x="49" y="28"/>
                  </a:lnTo>
                  <a:lnTo>
                    <a:pt x="21" y="3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8" name="Freeform 81"/>
            <p:cNvSpPr>
              <a:spLocks/>
            </p:cNvSpPr>
            <p:nvPr/>
          </p:nvSpPr>
          <p:spPr bwMode="auto">
            <a:xfrm>
              <a:off x="1276" y="3051"/>
              <a:ext cx="87" cy="107"/>
            </a:xfrm>
            <a:custGeom>
              <a:avLst/>
              <a:gdLst>
                <a:gd name="T0" fmla="*/ 87 w 87"/>
                <a:gd name="T1" fmla="*/ 0 h 107"/>
                <a:gd name="T2" fmla="*/ 85 w 87"/>
                <a:gd name="T3" fmla="*/ 4 h 107"/>
                <a:gd name="T4" fmla="*/ 78 w 87"/>
                <a:gd name="T5" fmla="*/ 14 h 107"/>
                <a:gd name="T6" fmla="*/ 70 w 87"/>
                <a:gd name="T7" fmla="*/ 28 h 107"/>
                <a:gd name="T8" fmla="*/ 57 w 87"/>
                <a:gd name="T9" fmla="*/ 45 h 107"/>
                <a:gd name="T10" fmla="*/ 44 w 87"/>
                <a:gd name="T11" fmla="*/ 64 h 107"/>
                <a:gd name="T12" fmla="*/ 30 w 87"/>
                <a:gd name="T13" fmla="*/ 81 h 107"/>
                <a:gd name="T14" fmla="*/ 14 w 87"/>
                <a:gd name="T15" fmla="*/ 97 h 107"/>
                <a:gd name="T16" fmla="*/ 0 w 87"/>
                <a:gd name="T17" fmla="*/ 107 h 107"/>
                <a:gd name="T18" fmla="*/ 5 w 87"/>
                <a:gd name="T19" fmla="*/ 106 h 107"/>
                <a:gd name="T20" fmla="*/ 16 w 87"/>
                <a:gd name="T21" fmla="*/ 100 h 107"/>
                <a:gd name="T22" fmla="*/ 31 w 87"/>
                <a:gd name="T23" fmla="*/ 94 h 107"/>
                <a:gd name="T24" fmla="*/ 49 w 87"/>
                <a:gd name="T25" fmla="*/ 81 h 107"/>
                <a:gd name="T26" fmla="*/ 66 w 87"/>
                <a:gd name="T27" fmla="*/ 68 h 107"/>
                <a:gd name="T28" fmla="*/ 80 w 87"/>
                <a:gd name="T29" fmla="*/ 49 h 107"/>
                <a:gd name="T30" fmla="*/ 87 w 87"/>
                <a:gd name="T31" fmla="*/ 26 h 107"/>
                <a:gd name="T32" fmla="*/ 87 w 87"/>
                <a:gd name="T33" fmla="*/ 0 h 10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87" h="107">
                  <a:moveTo>
                    <a:pt x="87" y="0"/>
                  </a:moveTo>
                  <a:lnTo>
                    <a:pt x="85" y="4"/>
                  </a:lnTo>
                  <a:lnTo>
                    <a:pt x="78" y="14"/>
                  </a:lnTo>
                  <a:lnTo>
                    <a:pt x="70" y="28"/>
                  </a:lnTo>
                  <a:lnTo>
                    <a:pt x="57" y="45"/>
                  </a:lnTo>
                  <a:lnTo>
                    <a:pt x="44" y="64"/>
                  </a:lnTo>
                  <a:lnTo>
                    <a:pt x="30" y="81"/>
                  </a:lnTo>
                  <a:lnTo>
                    <a:pt x="14" y="97"/>
                  </a:lnTo>
                  <a:lnTo>
                    <a:pt x="0" y="107"/>
                  </a:lnTo>
                  <a:lnTo>
                    <a:pt x="5" y="106"/>
                  </a:lnTo>
                  <a:lnTo>
                    <a:pt x="16" y="100"/>
                  </a:lnTo>
                  <a:lnTo>
                    <a:pt x="31" y="94"/>
                  </a:lnTo>
                  <a:lnTo>
                    <a:pt x="49" y="81"/>
                  </a:lnTo>
                  <a:lnTo>
                    <a:pt x="66" y="68"/>
                  </a:lnTo>
                  <a:lnTo>
                    <a:pt x="80" y="49"/>
                  </a:lnTo>
                  <a:lnTo>
                    <a:pt x="87" y="26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9" name="Freeform 82"/>
            <p:cNvSpPr>
              <a:spLocks/>
            </p:cNvSpPr>
            <p:nvPr/>
          </p:nvSpPr>
          <p:spPr bwMode="auto">
            <a:xfrm>
              <a:off x="1183" y="2989"/>
              <a:ext cx="116" cy="227"/>
            </a:xfrm>
            <a:custGeom>
              <a:avLst/>
              <a:gdLst>
                <a:gd name="T0" fmla="*/ 93 w 116"/>
                <a:gd name="T1" fmla="*/ 0 h 227"/>
                <a:gd name="T2" fmla="*/ 95 w 116"/>
                <a:gd name="T3" fmla="*/ 7 h 227"/>
                <a:gd name="T4" fmla="*/ 98 w 116"/>
                <a:gd name="T5" fmla="*/ 24 h 227"/>
                <a:gd name="T6" fmla="*/ 102 w 116"/>
                <a:gd name="T7" fmla="*/ 50 h 227"/>
                <a:gd name="T8" fmla="*/ 100 w 116"/>
                <a:gd name="T9" fmla="*/ 81 h 227"/>
                <a:gd name="T10" fmla="*/ 93 w 116"/>
                <a:gd name="T11" fmla="*/ 117 h 227"/>
                <a:gd name="T12" fmla="*/ 74 w 116"/>
                <a:gd name="T13" fmla="*/ 156 h 227"/>
                <a:gd name="T14" fmla="*/ 45 w 116"/>
                <a:gd name="T15" fmla="*/ 192 h 227"/>
                <a:gd name="T16" fmla="*/ 0 w 116"/>
                <a:gd name="T17" fmla="*/ 227 h 227"/>
                <a:gd name="T18" fmla="*/ 7 w 116"/>
                <a:gd name="T19" fmla="*/ 225 h 227"/>
                <a:gd name="T20" fmla="*/ 28 w 116"/>
                <a:gd name="T21" fmla="*/ 216 h 227"/>
                <a:gd name="T22" fmla="*/ 53 w 116"/>
                <a:gd name="T23" fmla="*/ 201 h 227"/>
                <a:gd name="T24" fmla="*/ 79 w 116"/>
                <a:gd name="T25" fmla="*/ 180 h 227"/>
                <a:gd name="T26" fmla="*/ 102 w 116"/>
                <a:gd name="T27" fmla="*/ 149 h 227"/>
                <a:gd name="T28" fmla="*/ 116 w 116"/>
                <a:gd name="T29" fmla="*/ 109 h 227"/>
                <a:gd name="T30" fmla="*/ 114 w 116"/>
                <a:gd name="T31" fmla="*/ 60 h 227"/>
                <a:gd name="T32" fmla="*/ 93 w 116"/>
                <a:gd name="T33" fmla="*/ 0 h 2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6" h="227">
                  <a:moveTo>
                    <a:pt x="93" y="0"/>
                  </a:moveTo>
                  <a:lnTo>
                    <a:pt x="95" y="7"/>
                  </a:lnTo>
                  <a:lnTo>
                    <a:pt x="98" y="24"/>
                  </a:lnTo>
                  <a:lnTo>
                    <a:pt x="102" y="50"/>
                  </a:lnTo>
                  <a:lnTo>
                    <a:pt x="100" y="81"/>
                  </a:lnTo>
                  <a:lnTo>
                    <a:pt x="93" y="117"/>
                  </a:lnTo>
                  <a:lnTo>
                    <a:pt x="74" y="156"/>
                  </a:lnTo>
                  <a:lnTo>
                    <a:pt x="45" y="192"/>
                  </a:lnTo>
                  <a:lnTo>
                    <a:pt x="0" y="227"/>
                  </a:lnTo>
                  <a:lnTo>
                    <a:pt x="7" y="225"/>
                  </a:lnTo>
                  <a:lnTo>
                    <a:pt x="28" y="216"/>
                  </a:lnTo>
                  <a:lnTo>
                    <a:pt x="53" y="201"/>
                  </a:lnTo>
                  <a:lnTo>
                    <a:pt x="79" y="180"/>
                  </a:lnTo>
                  <a:lnTo>
                    <a:pt x="102" y="149"/>
                  </a:lnTo>
                  <a:lnTo>
                    <a:pt x="116" y="109"/>
                  </a:lnTo>
                  <a:lnTo>
                    <a:pt x="114" y="6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0" name="Freeform 83"/>
            <p:cNvSpPr>
              <a:spLocks/>
            </p:cNvSpPr>
            <p:nvPr/>
          </p:nvSpPr>
          <p:spPr bwMode="auto">
            <a:xfrm>
              <a:off x="1036" y="3110"/>
              <a:ext cx="140" cy="52"/>
            </a:xfrm>
            <a:custGeom>
              <a:avLst/>
              <a:gdLst>
                <a:gd name="T0" fmla="*/ 0 w 140"/>
                <a:gd name="T1" fmla="*/ 0 h 52"/>
                <a:gd name="T2" fmla="*/ 3 w 140"/>
                <a:gd name="T3" fmla="*/ 2 h 52"/>
                <a:gd name="T4" fmla="*/ 10 w 140"/>
                <a:gd name="T5" fmla="*/ 9 h 52"/>
                <a:gd name="T6" fmla="*/ 24 w 140"/>
                <a:gd name="T7" fmla="*/ 17 h 52"/>
                <a:gd name="T8" fmla="*/ 41 w 140"/>
                <a:gd name="T9" fmla="*/ 26 h 52"/>
                <a:gd name="T10" fmla="*/ 62 w 140"/>
                <a:gd name="T11" fmla="*/ 33 h 52"/>
                <a:gd name="T12" fmla="*/ 86 w 140"/>
                <a:gd name="T13" fmla="*/ 38 h 52"/>
                <a:gd name="T14" fmla="*/ 112 w 140"/>
                <a:gd name="T15" fmla="*/ 38 h 52"/>
                <a:gd name="T16" fmla="*/ 140 w 140"/>
                <a:gd name="T17" fmla="*/ 31 h 52"/>
                <a:gd name="T18" fmla="*/ 136 w 140"/>
                <a:gd name="T19" fmla="*/ 33 h 52"/>
                <a:gd name="T20" fmla="*/ 126 w 140"/>
                <a:gd name="T21" fmla="*/ 40 h 52"/>
                <a:gd name="T22" fmla="*/ 111 w 140"/>
                <a:gd name="T23" fmla="*/ 47 h 52"/>
                <a:gd name="T24" fmla="*/ 91 w 140"/>
                <a:gd name="T25" fmla="*/ 52 h 52"/>
                <a:gd name="T26" fmla="*/ 69 w 140"/>
                <a:gd name="T27" fmla="*/ 52 h 52"/>
                <a:gd name="T28" fmla="*/ 46 w 140"/>
                <a:gd name="T29" fmla="*/ 45 h 52"/>
                <a:gd name="T30" fmla="*/ 22 w 140"/>
                <a:gd name="T31" fmla="*/ 29 h 52"/>
                <a:gd name="T32" fmla="*/ 0 w 140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40" h="52">
                  <a:moveTo>
                    <a:pt x="0" y="0"/>
                  </a:moveTo>
                  <a:lnTo>
                    <a:pt x="3" y="2"/>
                  </a:lnTo>
                  <a:lnTo>
                    <a:pt x="10" y="9"/>
                  </a:lnTo>
                  <a:lnTo>
                    <a:pt x="24" y="17"/>
                  </a:lnTo>
                  <a:lnTo>
                    <a:pt x="41" y="26"/>
                  </a:lnTo>
                  <a:lnTo>
                    <a:pt x="62" y="33"/>
                  </a:lnTo>
                  <a:lnTo>
                    <a:pt x="86" y="38"/>
                  </a:lnTo>
                  <a:lnTo>
                    <a:pt x="112" y="38"/>
                  </a:lnTo>
                  <a:lnTo>
                    <a:pt x="140" y="31"/>
                  </a:lnTo>
                  <a:lnTo>
                    <a:pt x="136" y="33"/>
                  </a:lnTo>
                  <a:lnTo>
                    <a:pt x="126" y="40"/>
                  </a:lnTo>
                  <a:lnTo>
                    <a:pt x="111" y="47"/>
                  </a:lnTo>
                  <a:lnTo>
                    <a:pt x="91" y="52"/>
                  </a:lnTo>
                  <a:lnTo>
                    <a:pt x="69" y="52"/>
                  </a:lnTo>
                  <a:lnTo>
                    <a:pt x="46" y="45"/>
                  </a:lnTo>
                  <a:lnTo>
                    <a:pt x="22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1" name="Freeform 84"/>
            <p:cNvSpPr>
              <a:spLocks/>
            </p:cNvSpPr>
            <p:nvPr/>
          </p:nvSpPr>
          <p:spPr bwMode="auto">
            <a:xfrm>
              <a:off x="1117" y="3176"/>
              <a:ext cx="40" cy="45"/>
            </a:xfrm>
            <a:custGeom>
              <a:avLst/>
              <a:gdLst>
                <a:gd name="T0" fmla="*/ 7 w 40"/>
                <a:gd name="T1" fmla="*/ 0 h 45"/>
                <a:gd name="T2" fmla="*/ 9 w 40"/>
                <a:gd name="T3" fmla="*/ 7 h 45"/>
                <a:gd name="T4" fmla="*/ 14 w 40"/>
                <a:gd name="T5" fmla="*/ 22 h 45"/>
                <a:gd name="T6" fmla="*/ 24 w 40"/>
                <a:gd name="T7" fmla="*/ 38 h 45"/>
                <a:gd name="T8" fmla="*/ 40 w 40"/>
                <a:gd name="T9" fmla="*/ 43 h 45"/>
                <a:gd name="T10" fmla="*/ 36 w 40"/>
                <a:gd name="T11" fmla="*/ 43 h 45"/>
                <a:gd name="T12" fmla="*/ 31 w 40"/>
                <a:gd name="T13" fmla="*/ 45 h 45"/>
                <a:gd name="T14" fmla="*/ 23 w 40"/>
                <a:gd name="T15" fmla="*/ 45 h 45"/>
                <a:gd name="T16" fmla="*/ 12 w 40"/>
                <a:gd name="T17" fmla="*/ 41 h 45"/>
                <a:gd name="T18" fmla="*/ 5 w 40"/>
                <a:gd name="T19" fmla="*/ 38 h 45"/>
                <a:gd name="T20" fmla="*/ 0 w 40"/>
                <a:gd name="T21" fmla="*/ 29 h 45"/>
                <a:gd name="T22" fmla="*/ 0 w 40"/>
                <a:gd name="T23" fmla="*/ 17 h 45"/>
                <a:gd name="T24" fmla="*/ 7 w 40"/>
                <a:gd name="T25" fmla="*/ 0 h 4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0" h="45">
                  <a:moveTo>
                    <a:pt x="7" y="0"/>
                  </a:moveTo>
                  <a:lnTo>
                    <a:pt x="9" y="7"/>
                  </a:lnTo>
                  <a:lnTo>
                    <a:pt x="14" y="22"/>
                  </a:lnTo>
                  <a:lnTo>
                    <a:pt x="24" y="38"/>
                  </a:lnTo>
                  <a:lnTo>
                    <a:pt x="40" y="43"/>
                  </a:lnTo>
                  <a:lnTo>
                    <a:pt x="36" y="43"/>
                  </a:lnTo>
                  <a:lnTo>
                    <a:pt x="31" y="45"/>
                  </a:lnTo>
                  <a:lnTo>
                    <a:pt x="23" y="45"/>
                  </a:lnTo>
                  <a:lnTo>
                    <a:pt x="12" y="41"/>
                  </a:lnTo>
                  <a:lnTo>
                    <a:pt x="5" y="38"/>
                  </a:lnTo>
                  <a:lnTo>
                    <a:pt x="0" y="29"/>
                  </a:lnTo>
                  <a:lnTo>
                    <a:pt x="0" y="1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2" name="Freeform 85"/>
            <p:cNvSpPr>
              <a:spLocks/>
            </p:cNvSpPr>
            <p:nvPr/>
          </p:nvSpPr>
          <p:spPr bwMode="auto">
            <a:xfrm>
              <a:off x="1854" y="2067"/>
              <a:ext cx="219" cy="133"/>
            </a:xfrm>
            <a:custGeom>
              <a:avLst/>
              <a:gdLst>
                <a:gd name="T0" fmla="*/ 0 w 219"/>
                <a:gd name="T1" fmla="*/ 133 h 133"/>
                <a:gd name="T2" fmla="*/ 3 w 219"/>
                <a:gd name="T3" fmla="*/ 129 h 133"/>
                <a:gd name="T4" fmla="*/ 12 w 219"/>
                <a:gd name="T5" fmla="*/ 121 h 133"/>
                <a:gd name="T6" fmla="*/ 26 w 219"/>
                <a:gd name="T7" fmla="*/ 107 h 133"/>
                <a:gd name="T8" fmla="*/ 41 w 219"/>
                <a:gd name="T9" fmla="*/ 90 h 133"/>
                <a:gd name="T10" fmla="*/ 57 w 219"/>
                <a:gd name="T11" fmla="*/ 72 h 133"/>
                <a:gd name="T12" fmla="*/ 71 w 219"/>
                <a:gd name="T13" fmla="*/ 52 h 133"/>
                <a:gd name="T14" fmla="*/ 83 w 219"/>
                <a:gd name="T15" fmla="*/ 32 h 133"/>
                <a:gd name="T16" fmla="*/ 91 w 219"/>
                <a:gd name="T17" fmla="*/ 15 h 133"/>
                <a:gd name="T18" fmla="*/ 95 w 219"/>
                <a:gd name="T19" fmla="*/ 12 h 133"/>
                <a:gd name="T20" fmla="*/ 105 w 219"/>
                <a:gd name="T21" fmla="*/ 5 h 133"/>
                <a:gd name="T22" fmla="*/ 119 w 219"/>
                <a:gd name="T23" fmla="*/ 0 h 133"/>
                <a:gd name="T24" fmla="*/ 135 w 219"/>
                <a:gd name="T25" fmla="*/ 1 h 133"/>
                <a:gd name="T26" fmla="*/ 138 w 219"/>
                <a:gd name="T27" fmla="*/ 1 h 133"/>
                <a:gd name="T28" fmla="*/ 145 w 219"/>
                <a:gd name="T29" fmla="*/ 5 h 133"/>
                <a:gd name="T30" fmla="*/ 155 w 219"/>
                <a:gd name="T31" fmla="*/ 7 h 133"/>
                <a:gd name="T32" fmla="*/ 168 w 219"/>
                <a:gd name="T33" fmla="*/ 10 h 133"/>
                <a:gd name="T34" fmla="*/ 181 w 219"/>
                <a:gd name="T35" fmla="*/ 12 h 133"/>
                <a:gd name="T36" fmla="*/ 195 w 219"/>
                <a:gd name="T37" fmla="*/ 15 h 133"/>
                <a:gd name="T38" fmla="*/ 209 w 219"/>
                <a:gd name="T39" fmla="*/ 15 h 133"/>
                <a:gd name="T40" fmla="*/ 219 w 219"/>
                <a:gd name="T41" fmla="*/ 15 h 133"/>
                <a:gd name="T42" fmla="*/ 216 w 219"/>
                <a:gd name="T43" fmla="*/ 15 h 133"/>
                <a:gd name="T44" fmla="*/ 209 w 219"/>
                <a:gd name="T45" fmla="*/ 15 h 133"/>
                <a:gd name="T46" fmla="*/ 197 w 219"/>
                <a:gd name="T47" fmla="*/ 15 h 133"/>
                <a:gd name="T48" fmla="*/ 183 w 219"/>
                <a:gd name="T49" fmla="*/ 17 h 133"/>
                <a:gd name="T50" fmla="*/ 169 w 219"/>
                <a:gd name="T51" fmla="*/ 17 h 133"/>
                <a:gd name="T52" fmla="*/ 155 w 219"/>
                <a:gd name="T53" fmla="*/ 15 h 133"/>
                <a:gd name="T54" fmla="*/ 145 w 219"/>
                <a:gd name="T55" fmla="*/ 15 h 133"/>
                <a:gd name="T56" fmla="*/ 136 w 219"/>
                <a:gd name="T57" fmla="*/ 13 h 133"/>
                <a:gd name="T58" fmla="*/ 131 w 219"/>
                <a:gd name="T59" fmla="*/ 13 h 133"/>
                <a:gd name="T60" fmla="*/ 121 w 219"/>
                <a:gd name="T61" fmla="*/ 17 h 133"/>
                <a:gd name="T62" fmla="*/ 109 w 219"/>
                <a:gd name="T63" fmla="*/ 22 h 133"/>
                <a:gd name="T64" fmla="*/ 100 w 219"/>
                <a:gd name="T65" fmla="*/ 36 h 133"/>
                <a:gd name="T66" fmla="*/ 98 w 219"/>
                <a:gd name="T67" fmla="*/ 38 h 133"/>
                <a:gd name="T68" fmla="*/ 93 w 219"/>
                <a:gd name="T69" fmla="*/ 45 h 133"/>
                <a:gd name="T70" fmla="*/ 85 w 219"/>
                <a:gd name="T71" fmla="*/ 55 h 133"/>
                <a:gd name="T72" fmla="*/ 74 w 219"/>
                <a:gd name="T73" fmla="*/ 69 h 133"/>
                <a:gd name="T74" fmla="*/ 59 w 219"/>
                <a:gd name="T75" fmla="*/ 83 h 133"/>
                <a:gd name="T76" fmla="*/ 41 w 219"/>
                <a:gd name="T77" fmla="*/ 100 h 133"/>
                <a:gd name="T78" fmla="*/ 22 w 219"/>
                <a:gd name="T79" fmla="*/ 116 h 133"/>
                <a:gd name="T80" fmla="*/ 0 w 219"/>
                <a:gd name="T81" fmla="*/ 133 h 13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19" h="133">
                  <a:moveTo>
                    <a:pt x="0" y="133"/>
                  </a:moveTo>
                  <a:lnTo>
                    <a:pt x="3" y="129"/>
                  </a:lnTo>
                  <a:lnTo>
                    <a:pt x="12" y="121"/>
                  </a:lnTo>
                  <a:lnTo>
                    <a:pt x="26" y="107"/>
                  </a:lnTo>
                  <a:lnTo>
                    <a:pt x="41" y="90"/>
                  </a:lnTo>
                  <a:lnTo>
                    <a:pt x="57" y="72"/>
                  </a:lnTo>
                  <a:lnTo>
                    <a:pt x="71" y="52"/>
                  </a:lnTo>
                  <a:lnTo>
                    <a:pt x="83" y="32"/>
                  </a:lnTo>
                  <a:lnTo>
                    <a:pt x="91" y="15"/>
                  </a:lnTo>
                  <a:lnTo>
                    <a:pt x="95" y="12"/>
                  </a:lnTo>
                  <a:lnTo>
                    <a:pt x="105" y="5"/>
                  </a:lnTo>
                  <a:lnTo>
                    <a:pt x="119" y="0"/>
                  </a:lnTo>
                  <a:lnTo>
                    <a:pt x="135" y="1"/>
                  </a:lnTo>
                  <a:lnTo>
                    <a:pt x="138" y="1"/>
                  </a:lnTo>
                  <a:lnTo>
                    <a:pt x="145" y="5"/>
                  </a:lnTo>
                  <a:lnTo>
                    <a:pt x="155" y="7"/>
                  </a:lnTo>
                  <a:lnTo>
                    <a:pt x="168" y="10"/>
                  </a:lnTo>
                  <a:lnTo>
                    <a:pt x="181" y="12"/>
                  </a:lnTo>
                  <a:lnTo>
                    <a:pt x="195" y="15"/>
                  </a:lnTo>
                  <a:lnTo>
                    <a:pt x="209" y="15"/>
                  </a:lnTo>
                  <a:lnTo>
                    <a:pt x="219" y="15"/>
                  </a:lnTo>
                  <a:lnTo>
                    <a:pt x="216" y="15"/>
                  </a:lnTo>
                  <a:lnTo>
                    <a:pt x="209" y="15"/>
                  </a:lnTo>
                  <a:lnTo>
                    <a:pt x="197" y="15"/>
                  </a:lnTo>
                  <a:lnTo>
                    <a:pt x="183" y="17"/>
                  </a:lnTo>
                  <a:lnTo>
                    <a:pt x="169" y="17"/>
                  </a:lnTo>
                  <a:lnTo>
                    <a:pt x="155" y="15"/>
                  </a:lnTo>
                  <a:lnTo>
                    <a:pt x="145" y="15"/>
                  </a:lnTo>
                  <a:lnTo>
                    <a:pt x="136" y="13"/>
                  </a:lnTo>
                  <a:lnTo>
                    <a:pt x="131" y="13"/>
                  </a:lnTo>
                  <a:lnTo>
                    <a:pt x="121" y="17"/>
                  </a:lnTo>
                  <a:lnTo>
                    <a:pt x="109" y="22"/>
                  </a:lnTo>
                  <a:lnTo>
                    <a:pt x="100" y="36"/>
                  </a:lnTo>
                  <a:lnTo>
                    <a:pt x="98" y="38"/>
                  </a:lnTo>
                  <a:lnTo>
                    <a:pt x="93" y="45"/>
                  </a:lnTo>
                  <a:lnTo>
                    <a:pt x="85" y="55"/>
                  </a:lnTo>
                  <a:lnTo>
                    <a:pt x="74" y="69"/>
                  </a:lnTo>
                  <a:lnTo>
                    <a:pt x="59" y="83"/>
                  </a:lnTo>
                  <a:lnTo>
                    <a:pt x="41" y="100"/>
                  </a:lnTo>
                  <a:lnTo>
                    <a:pt x="22" y="116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3" name="Freeform 86"/>
            <p:cNvSpPr>
              <a:spLocks/>
            </p:cNvSpPr>
            <p:nvPr/>
          </p:nvSpPr>
          <p:spPr bwMode="auto">
            <a:xfrm>
              <a:off x="1890" y="2290"/>
              <a:ext cx="140" cy="31"/>
            </a:xfrm>
            <a:custGeom>
              <a:avLst/>
              <a:gdLst>
                <a:gd name="T0" fmla="*/ 0 w 140"/>
                <a:gd name="T1" fmla="*/ 26 h 31"/>
                <a:gd name="T2" fmla="*/ 2 w 140"/>
                <a:gd name="T3" fmla="*/ 26 h 31"/>
                <a:gd name="T4" fmla="*/ 9 w 140"/>
                <a:gd name="T5" fmla="*/ 24 h 31"/>
                <a:gd name="T6" fmla="*/ 19 w 140"/>
                <a:gd name="T7" fmla="*/ 22 h 31"/>
                <a:gd name="T8" fmla="*/ 33 w 140"/>
                <a:gd name="T9" fmla="*/ 22 h 31"/>
                <a:gd name="T10" fmla="*/ 36 w 140"/>
                <a:gd name="T11" fmla="*/ 24 h 31"/>
                <a:gd name="T12" fmla="*/ 43 w 140"/>
                <a:gd name="T13" fmla="*/ 26 h 31"/>
                <a:gd name="T14" fmla="*/ 55 w 140"/>
                <a:gd name="T15" fmla="*/ 29 h 31"/>
                <a:gd name="T16" fmla="*/ 71 w 140"/>
                <a:gd name="T17" fmla="*/ 31 h 31"/>
                <a:gd name="T18" fmla="*/ 88 w 140"/>
                <a:gd name="T19" fmla="*/ 29 h 31"/>
                <a:gd name="T20" fmla="*/ 106 w 140"/>
                <a:gd name="T21" fmla="*/ 26 h 31"/>
                <a:gd name="T22" fmla="*/ 123 w 140"/>
                <a:gd name="T23" fmla="*/ 15 h 31"/>
                <a:gd name="T24" fmla="*/ 140 w 140"/>
                <a:gd name="T25" fmla="*/ 0 h 31"/>
                <a:gd name="T26" fmla="*/ 138 w 140"/>
                <a:gd name="T27" fmla="*/ 2 h 31"/>
                <a:gd name="T28" fmla="*/ 133 w 140"/>
                <a:gd name="T29" fmla="*/ 5 h 31"/>
                <a:gd name="T30" fmla="*/ 123 w 140"/>
                <a:gd name="T31" fmla="*/ 8 h 31"/>
                <a:gd name="T32" fmla="*/ 111 w 140"/>
                <a:gd name="T33" fmla="*/ 14 h 31"/>
                <a:gd name="T34" fmla="*/ 95 w 140"/>
                <a:gd name="T35" fmla="*/ 17 h 31"/>
                <a:gd name="T36" fmla="*/ 76 w 140"/>
                <a:gd name="T37" fmla="*/ 17 h 31"/>
                <a:gd name="T38" fmla="*/ 55 w 140"/>
                <a:gd name="T39" fmla="*/ 15 h 31"/>
                <a:gd name="T40" fmla="*/ 31 w 140"/>
                <a:gd name="T41" fmla="*/ 8 h 31"/>
                <a:gd name="T42" fmla="*/ 28 w 140"/>
                <a:gd name="T43" fmla="*/ 8 h 31"/>
                <a:gd name="T44" fmla="*/ 17 w 140"/>
                <a:gd name="T45" fmla="*/ 8 h 31"/>
                <a:gd name="T46" fmla="*/ 7 w 140"/>
                <a:gd name="T47" fmla="*/ 14 h 31"/>
                <a:gd name="T48" fmla="*/ 0 w 140"/>
                <a:gd name="T49" fmla="*/ 26 h 3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40" h="31">
                  <a:moveTo>
                    <a:pt x="0" y="26"/>
                  </a:moveTo>
                  <a:lnTo>
                    <a:pt x="2" y="26"/>
                  </a:lnTo>
                  <a:lnTo>
                    <a:pt x="9" y="24"/>
                  </a:lnTo>
                  <a:lnTo>
                    <a:pt x="19" y="22"/>
                  </a:lnTo>
                  <a:lnTo>
                    <a:pt x="33" y="22"/>
                  </a:lnTo>
                  <a:lnTo>
                    <a:pt x="36" y="24"/>
                  </a:lnTo>
                  <a:lnTo>
                    <a:pt x="43" y="26"/>
                  </a:lnTo>
                  <a:lnTo>
                    <a:pt x="55" y="29"/>
                  </a:lnTo>
                  <a:lnTo>
                    <a:pt x="71" y="31"/>
                  </a:lnTo>
                  <a:lnTo>
                    <a:pt x="88" y="29"/>
                  </a:lnTo>
                  <a:lnTo>
                    <a:pt x="106" y="26"/>
                  </a:lnTo>
                  <a:lnTo>
                    <a:pt x="123" y="15"/>
                  </a:lnTo>
                  <a:lnTo>
                    <a:pt x="140" y="0"/>
                  </a:lnTo>
                  <a:lnTo>
                    <a:pt x="138" y="2"/>
                  </a:lnTo>
                  <a:lnTo>
                    <a:pt x="133" y="5"/>
                  </a:lnTo>
                  <a:lnTo>
                    <a:pt x="123" y="8"/>
                  </a:lnTo>
                  <a:lnTo>
                    <a:pt x="111" y="14"/>
                  </a:lnTo>
                  <a:lnTo>
                    <a:pt x="95" y="17"/>
                  </a:lnTo>
                  <a:lnTo>
                    <a:pt x="76" y="17"/>
                  </a:lnTo>
                  <a:lnTo>
                    <a:pt x="55" y="15"/>
                  </a:lnTo>
                  <a:lnTo>
                    <a:pt x="31" y="8"/>
                  </a:lnTo>
                  <a:lnTo>
                    <a:pt x="28" y="8"/>
                  </a:lnTo>
                  <a:lnTo>
                    <a:pt x="17" y="8"/>
                  </a:lnTo>
                  <a:lnTo>
                    <a:pt x="7" y="14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4" name="Freeform 87"/>
            <p:cNvSpPr>
              <a:spLocks/>
            </p:cNvSpPr>
            <p:nvPr/>
          </p:nvSpPr>
          <p:spPr bwMode="auto">
            <a:xfrm>
              <a:off x="1989" y="2170"/>
              <a:ext cx="43" cy="42"/>
            </a:xfrm>
            <a:custGeom>
              <a:avLst/>
              <a:gdLst>
                <a:gd name="T0" fmla="*/ 22 w 43"/>
                <a:gd name="T1" fmla="*/ 0 h 42"/>
                <a:gd name="T2" fmla="*/ 20 w 43"/>
                <a:gd name="T3" fmla="*/ 2 h 42"/>
                <a:gd name="T4" fmla="*/ 14 w 43"/>
                <a:gd name="T5" fmla="*/ 6 h 42"/>
                <a:gd name="T6" fmla="*/ 7 w 43"/>
                <a:gd name="T7" fmla="*/ 13 h 42"/>
                <a:gd name="T8" fmla="*/ 1 w 43"/>
                <a:gd name="T9" fmla="*/ 19 h 42"/>
                <a:gd name="T10" fmla="*/ 0 w 43"/>
                <a:gd name="T11" fmla="*/ 28 h 42"/>
                <a:gd name="T12" fmla="*/ 3 w 43"/>
                <a:gd name="T13" fmla="*/ 33 h 42"/>
                <a:gd name="T14" fmla="*/ 17 w 43"/>
                <a:gd name="T15" fmla="*/ 38 h 42"/>
                <a:gd name="T16" fmla="*/ 43 w 43"/>
                <a:gd name="T17" fmla="*/ 42 h 42"/>
                <a:gd name="T18" fmla="*/ 36 w 43"/>
                <a:gd name="T19" fmla="*/ 38 h 42"/>
                <a:gd name="T20" fmla="*/ 24 w 43"/>
                <a:gd name="T21" fmla="*/ 32 h 42"/>
                <a:gd name="T22" fmla="*/ 15 w 43"/>
                <a:gd name="T23" fmla="*/ 18 h 42"/>
                <a:gd name="T24" fmla="*/ 22 w 43"/>
                <a:gd name="T25" fmla="*/ 0 h 4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3" h="42">
                  <a:moveTo>
                    <a:pt x="22" y="0"/>
                  </a:moveTo>
                  <a:lnTo>
                    <a:pt x="20" y="2"/>
                  </a:lnTo>
                  <a:lnTo>
                    <a:pt x="14" y="6"/>
                  </a:lnTo>
                  <a:lnTo>
                    <a:pt x="7" y="13"/>
                  </a:lnTo>
                  <a:lnTo>
                    <a:pt x="1" y="19"/>
                  </a:lnTo>
                  <a:lnTo>
                    <a:pt x="0" y="28"/>
                  </a:lnTo>
                  <a:lnTo>
                    <a:pt x="3" y="33"/>
                  </a:lnTo>
                  <a:lnTo>
                    <a:pt x="17" y="38"/>
                  </a:lnTo>
                  <a:lnTo>
                    <a:pt x="43" y="42"/>
                  </a:lnTo>
                  <a:lnTo>
                    <a:pt x="36" y="38"/>
                  </a:lnTo>
                  <a:lnTo>
                    <a:pt x="24" y="32"/>
                  </a:lnTo>
                  <a:lnTo>
                    <a:pt x="15" y="1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5" name="Freeform 88"/>
            <p:cNvSpPr>
              <a:spLocks/>
            </p:cNvSpPr>
            <p:nvPr/>
          </p:nvSpPr>
          <p:spPr bwMode="auto">
            <a:xfrm>
              <a:off x="2112" y="2091"/>
              <a:ext cx="102" cy="76"/>
            </a:xfrm>
            <a:custGeom>
              <a:avLst/>
              <a:gdLst>
                <a:gd name="T0" fmla="*/ 0 w 102"/>
                <a:gd name="T1" fmla="*/ 2 h 76"/>
                <a:gd name="T2" fmla="*/ 3 w 102"/>
                <a:gd name="T3" fmla="*/ 2 h 76"/>
                <a:gd name="T4" fmla="*/ 13 w 102"/>
                <a:gd name="T5" fmla="*/ 3 h 76"/>
                <a:gd name="T6" fmla="*/ 24 w 102"/>
                <a:gd name="T7" fmla="*/ 8 h 76"/>
                <a:gd name="T8" fmla="*/ 32 w 102"/>
                <a:gd name="T9" fmla="*/ 19 h 76"/>
                <a:gd name="T10" fmla="*/ 34 w 102"/>
                <a:gd name="T11" fmla="*/ 21 h 76"/>
                <a:gd name="T12" fmla="*/ 38 w 102"/>
                <a:gd name="T13" fmla="*/ 26 h 76"/>
                <a:gd name="T14" fmla="*/ 43 w 102"/>
                <a:gd name="T15" fmla="*/ 33 h 76"/>
                <a:gd name="T16" fmla="*/ 51 w 102"/>
                <a:gd name="T17" fmla="*/ 41 h 76"/>
                <a:gd name="T18" fmla="*/ 62 w 102"/>
                <a:gd name="T19" fmla="*/ 52 h 76"/>
                <a:gd name="T20" fmla="*/ 74 w 102"/>
                <a:gd name="T21" fmla="*/ 60 h 76"/>
                <a:gd name="T22" fmla="*/ 86 w 102"/>
                <a:gd name="T23" fmla="*/ 69 h 76"/>
                <a:gd name="T24" fmla="*/ 102 w 102"/>
                <a:gd name="T25" fmla="*/ 76 h 76"/>
                <a:gd name="T26" fmla="*/ 100 w 102"/>
                <a:gd name="T27" fmla="*/ 74 h 76"/>
                <a:gd name="T28" fmla="*/ 93 w 102"/>
                <a:gd name="T29" fmla="*/ 69 h 76"/>
                <a:gd name="T30" fmla="*/ 84 w 102"/>
                <a:gd name="T31" fmla="*/ 62 h 76"/>
                <a:gd name="T32" fmla="*/ 76 w 102"/>
                <a:gd name="T33" fmla="*/ 52 h 76"/>
                <a:gd name="T34" fmla="*/ 64 w 102"/>
                <a:gd name="T35" fmla="*/ 41 h 76"/>
                <a:gd name="T36" fmla="*/ 55 w 102"/>
                <a:gd name="T37" fmla="*/ 31 h 76"/>
                <a:gd name="T38" fmla="*/ 46 w 102"/>
                <a:gd name="T39" fmla="*/ 19 h 76"/>
                <a:gd name="T40" fmla="*/ 39 w 102"/>
                <a:gd name="T41" fmla="*/ 8 h 76"/>
                <a:gd name="T42" fmla="*/ 36 w 102"/>
                <a:gd name="T43" fmla="*/ 7 h 76"/>
                <a:gd name="T44" fmla="*/ 27 w 102"/>
                <a:gd name="T45" fmla="*/ 3 h 76"/>
                <a:gd name="T46" fmla="*/ 15 w 102"/>
                <a:gd name="T47" fmla="*/ 0 h 76"/>
                <a:gd name="T48" fmla="*/ 0 w 102"/>
                <a:gd name="T49" fmla="*/ 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02" h="76">
                  <a:moveTo>
                    <a:pt x="0" y="2"/>
                  </a:moveTo>
                  <a:lnTo>
                    <a:pt x="3" y="2"/>
                  </a:lnTo>
                  <a:lnTo>
                    <a:pt x="13" y="3"/>
                  </a:lnTo>
                  <a:lnTo>
                    <a:pt x="24" y="8"/>
                  </a:lnTo>
                  <a:lnTo>
                    <a:pt x="32" y="19"/>
                  </a:lnTo>
                  <a:lnTo>
                    <a:pt x="34" y="21"/>
                  </a:lnTo>
                  <a:lnTo>
                    <a:pt x="38" y="26"/>
                  </a:lnTo>
                  <a:lnTo>
                    <a:pt x="43" y="33"/>
                  </a:lnTo>
                  <a:lnTo>
                    <a:pt x="51" y="41"/>
                  </a:lnTo>
                  <a:lnTo>
                    <a:pt x="62" y="52"/>
                  </a:lnTo>
                  <a:lnTo>
                    <a:pt x="74" y="60"/>
                  </a:lnTo>
                  <a:lnTo>
                    <a:pt x="86" y="69"/>
                  </a:lnTo>
                  <a:lnTo>
                    <a:pt x="102" y="76"/>
                  </a:lnTo>
                  <a:lnTo>
                    <a:pt x="100" y="74"/>
                  </a:lnTo>
                  <a:lnTo>
                    <a:pt x="93" y="69"/>
                  </a:lnTo>
                  <a:lnTo>
                    <a:pt x="84" y="62"/>
                  </a:lnTo>
                  <a:lnTo>
                    <a:pt x="76" y="52"/>
                  </a:lnTo>
                  <a:lnTo>
                    <a:pt x="64" y="41"/>
                  </a:lnTo>
                  <a:lnTo>
                    <a:pt x="55" y="31"/>
                  </a:lnTo>
                  <a:lnTo>
                    <a:pt x="46" y="19"/>
                  </a:lnTo>
                  <a:lnTo>
                    <a:pt x="39" y="8"/>
                  </a:lnTo>
                  <a:lnTo>
                    <a:pt x="36" y="7"/>
                  </a:lnTo>
                  <a:lnTo>
                    <a:pt x="27" y="3"/>
                  </a:lnTo>
                  <a:lnTo>
                    <a:pt x="1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6" name="Freeform 89"/>
            <p:cNvSpPr>
              <a:spLocks/>
            </p:cNvSpPr>
            <p:nvPr/>
          </p:nvSpPr>
          <p:spPr bwMode="auto">
            <a:xfrm>
              <a:off x="2077" y="2181"/>
              <a:ext cx="105" cy="31"/>
            </a:xfrm>
            <a:custGeom>
              <a:avLst/>
              <a:gdLst>
                <a:gd name="T0" fmla="*/ 0 w 105"/>
                <a:gd name="T1" fmla="*/ 21 h 31"/>
                <a:gd name="T2" fmla="*/ 3 w 105"/>
                <a:gd name="T3" fmla="*/ 19 h 31"/>
                <a:gd name="T4" fmla="*/ 14 w 105"/>
                <a:gd name="T5" fmla="*/ 14 h 31"/>
                <a:gd name="T6" fmla="*/ 28 w 105"/>
                <a:gd name="T7" fmla="*/ 7 h 31"/>
                <a:gd name="T8" fmla="*/ 45 w 105"/>
                <a:gd name="T9" fmla="*/ 2 h 31"/>
                <a:gd name="T10" fmla="*/ 62 w 105"/>
                <a:gd name="T11" fmla="*/ 0 h 31"/>
                <a:gd name="T12" fmla="*/ 80 w 105"/>
                <a:gd name="T13" fmla="*/ 3 h 31"/>
                <a:gd name="T14" fmla="*/ 95 w 105"/>
                <a:gd name="T15" fmla="*/ 12 h 31"/>
                <a:gd name="T16" fmla="*/ 105 w 105"/>
                <a:gd name="T17" fmla="*/ 31 h 31"/>
                <a:gd name="T18" fmla="*/ 104 w 105"/>
                <a:gd name="T19" fmla="*/ 29 h 31"/>
                <a:gd name="T20" fmla="*/ 100 w 105"/>
                <a:gd name="T21" fmla="*/ 26 h 31"/>
                <a:gd name="T22" fmla="*/ 93 w 105"/>
                <a:gd name="T23" fmla="*/ 22 h 31"/>
                <a:gd name="T24" fmla="*/ 83 w 105"/>
                <a:gd name="T25" fmla="*/ 17 h 31"/>
                <a:gd name="T26" fmla="*/ 69 w 105"/>
                <a:gd name="T27" fmla="*/ 14 h 31"/>
                <a:gd name="T28" fmla="*/ 50 w 105"/>
                <a:gd name="T29" fmla="*/ 12 h 31"/>
                <a:gd name="T30" fmla="*/ 28 w 105"/>
                <a:gd name="T31" fmla="*/ 15 h 31"/>
                <a:gd name="T32" fmla="*/ 0 w 105"/>
                <a:gd name="T33" fmla="*/ 21 h 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5" h="31">
                  <a:moveTo>
                    <a:pt x="0" y="21"/>
                  </a:moveTo>
                  <a:lnTo>
                    <a:pt x="3" y="19"/>
                  </a:lnTo>
                  <a:lnTo>
                    <a:pt x="14" y="14"/>
                  </a:lnTo>
                  <a:lnTo>
                    <a:pt x="28" y="7"/>
                  </a:lnTo>
                  <a:lnTo>
                    <a:pt x="45" y="2"/>
                  </a:lnTo>
                  <a:lnTo>
                    <a:pt x="62" y="0"/>
                  </a:lnTo>
                  <a:lnTo>
                    <a:pt x="80" y="3"/>
                  </a:lnTo>
                  <a:lnTo>
                    <a:pt x="95" y="12"/>
                  </a:lnTo>
                  <a:lnTo>
                    <a:pt x="105" y="31"/>
                  </a:lnTo>
                  <a:lnTo>
                    <a:pt x="104" y="29"/>
                  </a:lnTo>
                  <a:lnTo>
                    <a:pt x="100" y="26"/>
                  </a:lnTo>
                  <a:lnTo>
                    <a:pt x="93" y="22"/>
                  </a:lnTo>
                  <a:lnTo>
                    <a:pt x="83" y="17"/>
                  </a:lnTo>
                  <a:lnTo>
                    <a:pt x="69" y="14"/>
                  </a:lnTo>
                  <a:lnTo>
                    <a:pt x="50" y="12"/>
                  </a:lnTo>
                  <a:lnTo>
                    <a:pt x="28" y="15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7" name="Freeform 90"/>
            <p:cNvSpPr>
              <a:spLocks/>
            </p:cNvSpPr>
            <p:nvPr/>
          </p:nvSpPr>
          <p:spPr bwMode="auto">
            <a:xfrm>
              <a:off x="2082" y="2233"/>
              <a:ext cx="76" cy="33"/>
            </a:xfrm>
            <a:custGeom>
              <a:avLst/>
              <a:gdLst>
                <a:gd name="T0" fmla="*/ 76 w 76"/>
                <a:gd name="T1" fmla="*/ 1 h 33"/>
                <a:gd name="T2" fmla="*/ 71 w 76"/>
                <a:gd name="T3" fmla="*/ 1 h 33"/>
                <a:gd name="T4" fmla="*/ 61 w 76"/>
                <a:gd name="T5" fmla="*/ 0 h 33"/>
                <a:gd name="T6" fmla="*/ 49 w 76"/>
                <a:gd name="T7" fmla="*/ 3 h 33"/>
                <a:gd name="T8" fmla="*/ 40 w 76"/>
                <a:gd name="T9" fmla="*/ 12 h 33"/>
                <a:gd name="T10" fmla="*/ 38 w 76"/>
                <a:gd name="T11" fmla="*/ 15 h 33"/>
                <a:gd name="T12" fmla="*/ 31 w 76"/>
                <a:gd name="T13" fmla="*/ 20 h 33"/>
                <a:gd name="T14" fmla="*/ 17 w 76"/>
                <a:gd name="T15" fmla="*/ 24 h 33"/>
                <a:gd name="T16" fmla="*/ 0 w 76"/>
                <a:gd name="T17" fmla="*/ 24 h 33"/>
                <a:gd name="T18" fmla="*/ 5 w 76"/>
                <a:gd name="T19" fmla="*/ 26 h 33"/>
                <a:gd name="T20" fmla="*/ 19 w 76"/>
                <a:gd name="T21" fmla="*/ 31 h 33"/>
                <a:gd name="T22" fmla="*/ 35 w 76"/>
                <a:gd name="T23" fmla="*/ 33 h 33"/>
                <a:gd name="T24" fmla="*/ 47 w 76"/>
                <a:gd name="T25" fmla="*/ 26 h 33"/>
                <a:gd name="T26" fmla="*/ 49 w 76"/>
                <a:gd name="T27" fmla="*/ 22 h 33"/>
                <a:gd name="T28" fmla="*/ 56 w 76"/>
                <a:gd name="T29" fmla="*/ 14 h 33"/>
                <a:gd name="T30" fmla="*/ 64 w 76"/>
                <a:gd name="T31" fmla="*/ 5 h 33"/>
                <a:gd name="T32" fmla="*/ 76 w 76"/>
                <a:gd name="T33" fmla="*/ 1 h 3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6" h="33">
                  <a:moveTo>
                    <a:pt x="76" y="1"/>
                  </a:moveTo>
                  <a:lnTo>
                    <a:pt x="71" y="1"/>
                  </a:lnTo>
                  <a:lnTo>
                    <a:pt x="61" y="0"/>
                  </a:lnTo>
                  <a:lnTo>
                    <a:pt x="49" y="3"/>
                  </a:lnTo>
                  <a:lnTo>
                    <a:pt x="40" y="12"/>
                  </a:lnTo>
                  <a:lnTo>
                    <a:pt x="38" y="15"/>
                  </a:lnTo>
                  <a:lnTo>
                    <a:pt x="31" y="20"/>
                  </a:lnTo>
                  <a:lnTo>
                    <a:pt x="17" y="24"/>
                  </a:lnTo>
                  <a:lnTo>
                    <a:pt x="0" y="24"/>
                  </a:lnTo>
                  <a:lnTo>
                    <a:pt x="5" y="26"/>
                  </a:lnTo>
                  <a:lnTo>
                    <a:pt x="19" y="31"/>
                  </a:lnTo>
                  <a:lnTo>
                    <a:pt x="35" y="33"/>
                  </a:lnTo>
                  <a:lnTo>
                    <a:pt x="47" y="26"/>
                  </a:lnTo>
                  <a:lnTo>
                    <a:pt x="49" y="22"/>
                  </a:lnTo>
                  <a:lnTo>
                    <a:pt x="56" y="14"/>
                  </a:lnTo>
                  <a:lnTo>
                    <a:pt x="64" y="5"/>
                  </a:lnTo>
                  <a:lnTo>
                    <a:pt x="7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8" name="Freeform 91"/>
            <p:cNvSpPr>
              <a:spLocks/>
            </p:cNvSpPr>
            <p:nvPr/>
          </p:nvSpPr>
          <p:spPr bwMode="auto">
            <a:xfrm>
              <a:off x="2037" y="2134"/>
              <a:ext cx="62" cy="19"/>
            </a:xfrm>
            <a:custGeom>
              <a:avLst/>
              <a:gdLst>
                <a:gd name="T0" fmla="*/ 0 w 62"/>
                <a:gd name="T1" fmla="*/ 14 h 19"/>
                <a:gd name="T2" fmla="*/ 2 w 62"/>
                <a:gd name="T3" fmla="*/ 14 h 19"/>
                <a:gd name="T4" fmla="*/ 9 w 62"/>
                <a:gd name="T5" fmla="*/ 16 h 19"/>
                <a:gd name="T6" fmla="*/ 17 w 62"/>
                <a:gd name="T7" fmla="*/ 17 h 19"/>
                <a:gd name="T8" fmla="*/ 26 w 62"/>
                <a:gd name="T9" fmla="*/ 19 h 19"/>
                <a:gd name="T10" fmla="*/ 38 w 62"/>
                <a:gd name="T11" fmla="*/ 19 h 19"/>
                <a:gd name="T12" fmla="*/ 47 w 62"/>
                <a:gd name="T13" fmla="*/ 16 h 19"/>
                <a:gd name="T14" fmla="*/ 56 w 62"/>
                <a:gd name="T15" fmla="*/ 10 h 19"/>
                <a:gd name="T16" fmla="*/ 62 w 62"/>
                <a:gd name="T17" fmla="*/ 0 h 19"/>
                <a:gd name="T18" fmla="*/ 61 w 62"/>
                <a:gd name="T19" fmla="*/ 0 h 19"/>
                <a:gd name="T20" fmla="*/ 54 w 62"/>
                <a:gd name="T21" fmla="*/ 4 h 19"/>
                <a:gd name="T22" fmla="*/ 45 w 62"/>
                <a:gd name="T23" fmla="*/ 5 h 19"/>
                <a:gd name="T24" fmla="*/ 35 w 62"/>
                <a:gd name="T25" fmla="*/ 9 h 19"/>
                <a:gd name="T26" fmla="*/ 24 w 62"/>
                <a:gd name="T27" fmla="*/ 10 h 19"/>
                <a:gd name="T28" fmla="*/ 14 w 62"/>
                <a:gd name="T29" fmla="*/ 14 h 19"/>
                <a:gd name="T30" fmla="*/ 5 w 62"/>
                <a:gd name="T31" fmla="*/ 14 h 19"/>
                <a:gd name="T32" fmla="*/ 0 w 62"/>
                <a:gd name="T33" fmla="*/ 14 h 1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2" h="19">
                  <a:moveTo>
                    <a:pt x="0" y="14"/>
                  </a:moveTo>
                  <a:lnTo>
                    <a:pt x="2" y="14"/>
                  </a:lnTo>
                  <a:lnTo>
                    <a:pt x="9" y="16"/>
                  </a:lnTo>
                  <a:lnTo>
                    <a:pt x="17" y="17"/>
                  </a:lnTo>
                  <a:lnTo>
                    <a:pt x="26" y="19"/>
                  </a:lnTo>
                  <a:lnTo>
                    <a:pt x="38" y="19"/>
                  </a:lnTo>
                  <a:lnTo>
                    <a:pt x="47" y="16"/>
                  </a:lnTo>
                  <a:lnTo>
                    <a:pt x="56" y="10"/>
                  </a:lnTo>
                  <a:lnTo>
                    <a:pt x="62" y="0"/>
                  </a:lnTo>
                  <a:lnTo>
                    <a:pt x="61" y="0"/>
                  </a:lnTo>
                  <a:lnTo>
                    <a:pt x="54" y="4"/>
                  </a:lnTo>
                  <a:lnTo>
                    <a:pt x="45" y="5"/>
                  </a:lnTo>
                  <a:lnTo>
                    <a:pt x="35" y="9"/>
                  </a:lnTo>
                  <a:lnTo>
                    <a:pt x="24" y="10"/>
                  </a:lnTo>
                  <a:lnTo>
                    <a:pt x="14" y="14"/>
                  </a:lnTo>
                  <a:lnTo>
                    <a:pt x="5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9" name="Freeform 92"/>
            <p:cNvSpPr>
              <a:spLocks/>
            </p:cNvSpPr>
            <p:nvPr/>
          </p:nvSpPr>
          <p:spPr bwMode="auto">
            <a:xfrm>
              <a:off x="2125" y="2143"/>
              <a:ext cx="101" cy="60"/>
            </a:xfrm>
            <a:custGeom>
              <a:avLst/>
              <a:gdLst>
                <a:gd name="T0" fmla="*/ 0 w 101"/>
                <a:gd name="T1" fmla="*/ 0 h 60"/>
                <a:gd name="T2" fmla="*/ 2 w 101"/>
                <a:gd name="T3" fmla="*/ 1 h 60"/>
                <a:gd name="T4" fmla="*/ 7 w 101"/>
                <a:gd name="T5" fmla="*/ 8 h 60"/>
                <a:gd name="T6" fmla="*/ 14 w 101"/>
                <a:gd name="T7" fmla="*/ 17 h 60"/>
                <a:gd name="T8" fmla="*/ 25 w 101"/>
                <a:gd name="T9" fmla="*/ 27 h 60"/>
                <a:gd name="T10" fmla="*/ 40 w 101"/>
                <a:gd name="T11" fmla="*/ 38 h 60"/>
                <a:gd name="T12" fmla="*/ 56 w 101"/>
                <a:gd name="T13" fmla="*/ 48 h 60"/>
                <a:gd name="T14" fmla="*/ 77 w 101"/>
                <a:gd name="T15" fmla="*/ 55 h 60"/>
                <a:gd name="T16" fmla="*/ 101 w 101"/>
                <a:gd name="T17" fmla="*/ 60 h 60"/>
                <a:gd name="T18" fmla="*/ 97 w 101"/>
                <a:gd name="T19" fmla="*/ 59 h 60"/>
                <a:gd name="T20" fmla="*/ 89 w 101"/>
                <a:gd name="T21" fmla="*/ 53 h 60"/>
                <a:gd name="T22" fmla="*/ 77 w 101"/>
                <a:gd name="T23" fmla="*/ 46 h 60"/>
                <a:gd name="T24" fmla="*/ 61 w 101"/>
                <a:gd name="T25" fmla="*/ 38 h 60"/>
                <a:gd name="T26" fmla="*/ 44 w 101"/>
                <a:gd name="T27" fmla="*/ 29 h 60"/>
                <a:gd name="T28" fmla="*/ 28 w 101"/>
                <a:gd name="T29" fmla="*/ 19 h 60"/>
                <a:gd name="T30" fmla="*/ 13 w 101"/>
                <a:gd name="T31" fmla="*/ 8 h 60"/>
                <a:gd name="T32" fmla="*/ 0 w 101"/>
                <a:gd name="T33" fmla="*/ 0 h 6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1" h="60">
                  <a:moveTo>
                    <a:pt x="0" y="0"/>
                  </a:moveTo>
                  <a:lnTo>
                    <a:pt x="2" y="1"/>
                  </a:lnTo>
                  <a:lnTo>
                    <a:pt x="7" y="8"/>
                  </a:lnTo>
                  <a:lnTo>
                    <a:pt x="14" y="17"/>
                  </a:lnTo>
                  <a:lnTo>
                    <a:pt x="25" y="27"/>
                  </a:lnTo>
                  <a:lnTo>
                    <a:pt x="40" y="38"/>
                  </a:lnTo>
                  <a:lnTo>
                    <a:pt x="56" y="48"/>
                  </a:lnTo>
                  <a:lnTo>
                    <a:pt x="77" y="55"/>
                  </a:lnTo>
                  <a:lnTo>
                    <a:pt x="101" y="60"/>
                  </a:lnTo>
                  <a:lnTo>
                    <a:pt x="97" y="59"/>
                  </a:lnTo>
                  <a:lnTo>
                    <a:pt x="89" y="53"/>
                  </a:lnTo>
                  <a:lnTo>
                    <a:pt x="77" y="46"/>
                  </a:lnTo>
                  <a:lnTo>
                    <a:pt x="61" y="38"/>
                  </a:lnTo>
                  <a:lnTo>
                    <a:pt x="44" y="29"/>
                  </a:lnTo>
                  <a:lnTo>
                    <a:pt x="28" y="19"/>
                  </a:lnTo>
                  <a:lnTo>
                    <a:pt x="13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80" name="Freeform 93"/>
            <p:cNvSpPr>
              <a:spLocks/>
            </p:cNvSpPr>
            <p:nvPr/>
          </p:nvSpPr>
          <p:spPr bwMode="auto">
            <a:xfrm>
              <a:off x="2027" y="2058"/>
              <a:ext cx="133" cy="38"/>
            </a:xfrm>
            <a:custGeom>
              <a:avLst/>
              <a:gdLst>
                <a:gd name="T0" fmla="*/ 0 w 133"/>
                <a:gd name="T1" fmla="*/ 14 h 38"/>
                <a:gd name="T2" fmla="*/ 3 w 133"/>
                <a:gd name="T3" fmla="*/ 14 h 38"/>
                <a:gd name="T4" fmla="*/ 14 w 133"/>
                <a:gd name="T5" fmla="*/ 12 h 38"/>
                <a:gd name="T6" fmla="*/ 29 w 133"/>
                <a:gd name="T7" fmla="*/ 12 h 38"/>
                <a:gd name="T8" fmla="*/ 48 w 133"/>
                <a:gd name="T9" fmla="*/ 9 h 38"/>
                <a:gd name="T10" fmla="*/ 66 w 133"/>
                <a:gd name="T11" fmla="*/ 7 h 38"/>
                <a:gd name="T12" fmla="*/ 83 w 133"/>
                <a:gd name="T13" fmla="*/ 5 h 38"/>
                <a:gd name="T14" fmla="*/ 97 w 133"/>
                <a:gd name="T15" fmla="*/ 2 h 38"/>
                <a:gd name="T16" fmla="*/ 105 w 133"/>
                <a:gd name="T17" fmla="*/ 0 h 38"/>
                <a:gd name="T18" fmla="*/ 109 w 133"/>
                <a:gd name="T19" fmla="*/ 2 h 38"/>
                <a:gd name="T20" fmla="*/ 117 w 133"/>
                <a:gd name="T21" fmla="*/ 9 h 38"/>
                <a:gd name="T22" fmla="*/ 128 w 133"/>
                <a:gd name="T23" fmla="*/ 21 h 38"/>
                <a:gd name="T24" fmla="*/ 133 w 133"/>
                <a:gd name="T25" fmla="*/ 38 h 38"/>
                <a:gd name="T26" fmla="*/ 130 w 133"/>
                <a:gd name="T27" fmla="*/ 35 h 38"/>
                <a:gd name="T28" fmla="*/ 123 w 133"/>
                <a:gd name="T29" fmla="*/ 26 h 38"/>
                <a:gd name="T30" fmla="*/ 112 w 133"/>
                <a:gd name="T31" fmla="*/ 17 h 38"/>
                <a:gd name="T32" fmla="*/ 100 w 133"/>
                <a:gd name="T33" fmla="*/ 14 h 38"/>
                <a:gd name="T34" fmla="*/ 97 w 133"/>
                <a:gd name="T35" fmla="*/ 14 h 38"/>
                <a:gd name="T36" fmla="*/ 86 w 133"/>
                <a:gd name="T37" fmla="*/ 16 h 38"/>
                <a:gd name="T38" fmla="*/ 72 w 133"/>
                <a:gd name="T39" fmla="*/ 17 h 38"/>
                <a:gd name="T40" fmla="*/ 57 w 133"/>
                <a:gd name="T41" fmla="*/ 17 h 38"/>
                <a:gd name="T42" fmla="*/ 40 w 133"/>
                <a:gd name="T43" fmla="*/ 19 h 38"/>
                <a:gd name="T44" fmla="*/ 22 w 133"/>
                <a:gd name="T45" fmla="*/ 19 h 38"/>
                <a:gd name="T46" fmla="*/ 8 w 133"/>
                <a:gd name="T47" fmla="*/ 17 h 38"/>
                <a:gd name="T48" fmla="*/ 0 w 133"/>
                <a:gd name="T49" fmla="*/ 14 h 3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33" h="38">
                  <a:moveTo>
                    <a:pt x="0" y="14"/>
                  </a:moveTo>
                  <a:lnTo>
                    <a:pt x="3" y="14"/>
                  </a:lnTo>
                  <a:lnTo>
                    <a:pt x="14" y="12"/>
                  </a:lnTo>
                  <a:lnTo>
                    <a:pt x="29" y="12"/>
                  </a:lnTo>
                  <a:lnTo>
                    <a:pt x="48" y="9"/>
                  </a:lnTo>
                  <a:lnTo>
                    <a:pt x="66" y="7"/>
                  </a:lnTo>
                  <a:lnTo>
                    <a:pt x="83" y="5"/>
                  </a:lnTo>
                  <a:lnTo>
                    <a:pt x="97" y="2"/>
                  </a:lnTo>
                  <a:lnTo>
                    <a:pt x="105" y="0"/>
                  </a:lnTo>
                  <a:lnTo>
                    <a:pt x="109" y="2"/>
                  </a:lnTo>
                  <a:lnTo>
                    <a:pt x="117" y="9"/>
                  </a:lnTo>
                  <a:lnTo>
                    <a:pt x="128" y="21"/>
                  </a:lnTo>
                  <a:lnTo>
                    <a:pt x="133" y="38"/>
                  </a:lnTo>
                  <a:lnTo>
                    <a:pt x="130" y="35"/>
                  </a:lnTo>
                  <a:lnTo>
                    <a:pt x="123" y="26"/>
                  </a:lnTo>
                  <a:lnTo>
                    <a:pt x="112" y="17"/>
                  </a:lnTo>
                  <a:lnTo>
                    <a:pt x="100" y="14"/>
                  </a:lnTo>
                  <a:lnTo>
                    <a:pt x="97" y="14"/>
                  </a:lnTo>
                  <a:lnTo>
                    <a:pt x="86" y="16"/>
                  </a:lnTo>
                  <a:lnTo>
                    <a:pt x="72" y="17"/>
                  </a:lnTo>
                  <a:lnTo>
                    <a:pt x="57" y="17"/>
                  </a:lnTo>
                  <a:lnTo>
                    <a:pt x="40" y="19"/>
                  </a:lnTo>
                  <a:lnTo>
                    <a:pt x="22" y="19"/>
                  </a:lnTo>
                  <a:lnTo>
                    <a:pt x="8" y="17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81" name="Freeform 94"/>
            <p:cNvSpPr>
              <a:spLocks/>
            </p:cNvSpPr>
            <p:nvPr/>
          </p:nvSpPr>
          <p:spPr bwMode="auto">
            <a:xfrm>
              <a:off x="724" y="1523"/>
              <a:ext cx="94" cy="28"/>
            </a:xfrm>
            <a:custGeom>
              <a:avLst/>
              <a:gdLst>
                <a:gd name="T0" fmla="*/ 0 w 94"/>
                <a:gd name="T1" fmla="*/ 28 h 28"/>
                <a:gd name="T2" fmla="*/ 4 w 94"/>
                <a:gd name="T3" fmla="*/ 26 h 28"/>
                <a:gd name="T4" fmla="*/ 12 w 94"/>
                <a:gd name="T5" fmla="*/ 19 h 28"/>
                <a:gd name="T6" fmla="*/ 26 w 94"/>
                <a:gd name="T7" fmla="*/ 12 h 28"/>
                <a:gd name="T8" fmla="*/ 42 w 94"/>
                <a:gd name="T9" fmla="*/ 5 h 28"/>
                <a:gd name="T10" fmla="*/ 59 w 94"/>
                <a:gd name="T11" fmla="*/ 0 h 28"/>
                <a:gd name="T12" fmla="*/ 75 w 94"/>
                <a:gd name="T13" fmla="*/ 0 h 28"/>
                <a:gd name="T14" fmla="*/ 87 w 94"/>
                <a:gd name="T15" fmla="*/ 5 h 28"/>
                <a:gd name="T16" fmla="*/ 94 w 94"/>
                <a:gd name="T17" fmla="*/ 19 h 28"/>
                <a:gd name="T18" fmla="*/ 90 w 94"/>
                <a:gd name="T19" fmla="*/ 19 h 28"/>
                <a:gd name="T20" fmla="*/ 83 w 94"/>
                <a:gd name="T21" fmla="*/ 19 h 28"/>
                <a:gd name="T22" fmla="*/ 71 w 94"/>
                <a:gd name="T23" fmla="*/ 19 h 28"/>
                <a:gd name="T24" fmla="*/ 57 w 94"/>
                <a:gd name="T25" fmla="*/ 19 h 28"/>
                <a:gd name="T26" fmla="*/ 42 w 94"/>
                <a:gd name="T27" fmla="*/ 21 h 28"/>
                <a:gd name="T28" fmla="*/ 26 w 94"/>
                <a:gd name="T29" fmla="*/ 23 h 28"/>
                <a:gd name="T30" fmla="*/ 12 w 94"/>
                <a:gd name="T31" fmla="*/ 25 h 28"/>
                <a:gd name="T32" fmla="*/ 0 w 94"/>
                <a:gd name="T33" fmla="*/ 28 h 2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4" h="28">
                  <a:moveTo>
                    <a:pt x="0" y="28"/>
                  </a:moveTo>
                  <a:lnTo>
                    <a:pt x="4" y="26"/>
                  </a:lnTo>
                  <a:lnTo>
                    <a:pt x="12" y="19"/>
                  </a:lnTo>
                  <a:lnTo>
                    <a:pt x="26" y="12"/>
                  </a:lnTo>
                  <a:lnTo>
                    <a:pt x="42" y="5"/>
                  </a:lnTo>
                  <a:lnTo>
                    <a:pt x="59" y="0"/>
                  </a:lnTo>
                  <a:lnTo>
                    <a:pt x="75" y="0"/>
                  </a:lnTo>
                  <a:lnTo>
                    <a:pt x="87" y="5"/>
                  </a:lnTo>
                  <a:lnTo>
                    <a:pt x="94" y="19"/>
                  </a:lnTo>
                  <a:lnTo>
                    <a:pt x="90" y="19"/>
                  </a:lnTo>
                  <a:lnTo>
                    <a:pt x="83" y="19"/>
                  </a:lnTo>
                  <a:lnTo>
                    <a:pt x="71" y="19"/>
                  </a:lnTo>
                  <a:lnTo>
                    <a:pt x="57" y="19"/>
                  </a:lnTo>
                  <a:lnTo>
                    <a:pt x="42" y="21"/>
                  </a:lnTo>
                  <a:lnTo>
                    <a:pt x="26" y="23"/>
                  </a:lnTo>
                  <a:lnTo>
                    <a:pt x="12" y="25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82" name="Freeform 95"/>
            <p:cNvSpPr>
              <a:spLocks/>
            </p:cNvSpPr>
            <p:nvPr/>
          </p:nvSpPr>
          <p:spPr bwMode="auto">
            <a:xfrm>
              <a:off x="939" y="1513"/>
              <a:ext cx="73" cy="24"/>
            </a:xfrm>
            <a:custGeom>
              <a:avLst/>
              <a:gdLst>
                <a:gd name="T0" fmla="*/ 0 w 73"/>
                <a:gd name="T1" fmla="*/ 22 h 24"/>
                <a:gd name="T2" fmla="*/ 3 w 73"/>
                <a:gd name="T3" fmla="*/ 21 h 24"/>
                <a:gd name="T4" fmla="*/ 10 w 73"/>
                <a:gd name="T5" fmla="*/ 15 h 24"/>
                <a:gd name="T6" fmla="*/ 21 w 73"/>
                <a:gd name="T7" fmla="*/ 9 h 24"/>
                <a:gd name="T8" fmla="*/ 33 w 73"/>
                <a:gd name="T9" fmla="*/ 3 h 24"/>
                <a:gd name="T10" fmla="*/ 45 w 73"/>
                <a:gd name="T11" fmla="*/ 0 h 24"/>
                <a:gd name="T12" fmla="*/ 57 w 73"/>
                <a:gd name="T13" fmla="*/ 2 h 24"/>
                <a:gd name="T14" fmla="*/ 66 w 73"/>
                <a:gd name="T15" fmla="*/ 9 h 24"/>
                <a:gd name="T16" fmla="*/ 73 w 73"/>
                <a:gd name="T17" fmla="*/ 24 h 24"/>
                <a:gd name="T18" fmla="*/ 71 w 73"/>
                <a:gd name="T19" fmla="*/ 24 h 24"/>
                <a:gd name="T20" fmla="*/ 64 w 73"/>
                <a:gd name="T21" fmla="*/ 22 h 24"/>
                <a:gd name="T22" fmla="*/ 55 w 73"/>
                <a:gd name="T23" fmla="*/ 21 h 24"/>
                <a:gd name="T24" fmla="*/ 45 w 73"/>
                <a:gd name="T25" fmla="*/ 19 h 24"/>
                <a:gd name="T26" fmla="*/ 33 w 73"/>
                <a:gd name="T27" fmla="*/ 19 h 24"/>
                <a:gd name="T28" fmla="*/ 21 w 73"/>
                <a:gd name="T29" fmla="*/ 19 h 24"/>
                <a:gd name="T30" fmla="*/ 10 w 73"/>
                <a:gd name="T31" fmla="*/ 19 h 24"/>
                <a:gd name="T32" fmla="*/ 0 w 73"/>
                <a:gd name="T33" fmla="*/ 22 h 2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24">
                  <a:moveTo>
                    <a:pt x="0" y="22"/>
                  </a:moveTo>
                  <a:lnTo>
                    <a:pt x="3" y="21"/>
                  </a:lnTo>
                  <a:lnTo>
                    <a:pt x="10" y="15"/>
                  </a:lnTo>
                  <a:lnTo>
                    <a:pt x="21" y="9"/>
                  </a:lnTo>
                  <a:lnTo>
                    <a:pt x="33" y="3"/>
                  </a:lnTo>
                  <a:lnTo>
                    <a:pt x="45" y="0"/>
                  </a:lnTo>
                  <a:lnTo>
                    <a:pt x="57" y="2"/>
                  </a:lnTo>
                  <a:lnTo>
                    <a:pt x="66" y="9"/>
                  </a:lnTo>
                  <a:lnTo>
                    <a:pt x="73" y="24"/>
                  </a:lnTo>
                  <a:lnTo>
                    <a:pt x="71" y="24"/>
                  </a:lnTo>
                  <a:lnTo>
                    <a:pt x="64" y="22"/>
                  </a:lnTo>
                  <a:lnTo>
                    <a:pt x="55" y="21"/>
                  </a:lnTo>
                  <a:lnTo>
                    <a:pt x="45" y="19"/>
                  </a:lnTo>
                  <a:lnTo>
                    <a:pt x="33" y="19"/>
                  </a:lnTo>
                  <a:lnTo>
                    <a:pt x="21" y="19"/>
                  </a:lnTo>
                  <a:lnTo>
                    <a:pt x="10" y="19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83" name="Freeform 96"/>
            <p:cNvSpPr>
              <a:spLocks/>
            </p:cNvSpPr>
            <p:nvPr/>
          </p:nvSpPr>
          <p:spPr bwMode="auto">
            <a:xfrm>
              <a:off x="586" y="1539"/>
              <a:ext cx="26" cy="64"/>
            </a:xfrm>
            <a:custGeom>
              <a:avLst/>
              <a:gdLst>
                <a:gd name="T0" fmla="*/ 19 w 26"/>
                <a:gd name="T1" fmla="*/ 0 h 64"/>
                <a:gd name="T2" fmla="*/ 17 w 26"/>
                <a:gd name="T3" fmla="*/ 2 h 64"/>
                <a:gd name="T4" fmla="*/ 12 w 26"/>
                <a:gd name="T5" fmla="*/ 3 h 64"/>
                <a:gd name="T6" fmla="*/ 7 w 26"/>
                <a:gd name="T7" fmla="*/ 9 h 64"/>
                <a:gd name="T8" fmla="*/ 2 w 26"/>
                <a:gd name="T9" fmla="*/ 15 h 64"/>
                <a:gd name="T10" fmla="*/ 0 w 26"/>
                <a:gd name="T11" fmla="*/ 26 h 64"/>
                <a:gd name="T12" fmla="*/ 2 w 26"/>
                <a:gd name="T13" fmla="*/ 36 h 64"/>
                <a:gd name="T14" fmla="*/ 10 w 26"/>
                <a:gd name="T15" fmla="*/ 50 h 64"/>
                <a:gd name="T16" fmla="*/ 26 w 26"/>
                <a:gd name="T17" fmla="*/ 64 h 64"/>
                <a:gd name="T18" fmla="*/ 22 w 26"/>
                <a:gd name="T19" fmla="*/ 59 h 64"/>
                <a:gd name="T20" fmla="*/ 17 w 26"/>
                <a:gd name="T21" fmla="*/ 47 h 64"/>
                <a:gd name="T22" fmla="*/ 14 w 26"/>
                <a:gd name="T23" fmla="*/ 26 h 64"/>
                <a:gd name="T24" fmla="*/ 19 w 26"/>
                <a:gd name="T25" fmla="*/ 0 h 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6" h="64">
                  <a:moveTo>
                    <a:pt x="19" y="0"/>
                  </a:moveTo>
                  <a:lnTo>
                    <a:pt x="17" y="2"/>
                  </a:lnTo>
                  <a:lnTo>
                    <a:pt x="12" y="3"/>
                  </a:lnTo>
                  <a:lnTo>
                    <a:pt x="7" y="9"/>
                  </a:lnTo>
                  <a:lnTo>
                    <a:pt x="2" y="15"/>
                  </a:lnTo>
                  <a:lnTo>
                    <a:pt x="0" y="26"/>
                  </a:lnTo>
                  <a:lnTo>
                    <a:pt x="2" y="36"/>
                  </a:lnTo>
                  <a:lnTo>
                    <a:pt x="10" y="50"/>
                  </a:lnTo>
                  <a:lnTo>
                    <a:pt x="26" y="64"/>
                  </a:lnTo>
                  <a:lnTo>
                    <a:pt x="22" y="59"/>
                  </a:lnTo>
                  <a:lnTo>
                    <a:pt x="17" y="47"/>
                  </a:lnTo>
                  <a:lnTo>
                    <a:pt x="14" y="2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84" name="Freeform 97"/>
            <p:cNvSpPr>
              <a:spLocks/>
            </p:cNvSpPr>
            <p:nvPr/>
          </p:nvSpPr>
          <p:spPr bwMode="auto">
            <a:xfrm>
              <a:off x="807" y="1727"/>
              <a:ext cx="120" cy="23"/>
            </a:xfrm>
            <a:custGeom>
              <a:avLst/>
              <a:gdLst>
                <a:gd name="T0" fmla="*/ 0 w 120"/>
                <a:gd name="T1" fmla="*/ 7 h 23"/>
                <a:gd name="T2" fmla="*/ 4 w 120"/>
                <a:gd name="T3" fmla="*/ 9 h 23"/>
                <a:gd name="T4" fmla="*/ 12 w 120"/>
                <a:gd name="T5" fmla="*/ 13 h 23"/>
                <a:gd name="T6" fmla="*/ 25 w 120"/>
                <a:gd name="T7" fmla="*/ 18 h 23"/>
                <a:gd name="T8" fmla="*/ 42 w 120"/>
                <a:gd name="T9" fmla="*/ 21 h 23"/>
                <a:gd name="T10" fmla="*/ 61 w 120"/>
                <a:gd name="T11" fmla="*/ 23 h 23"/>
                <a:gd name="T12" fmla="*/ 80 w 120"/>
                <a:gd name="T13" fmla="*/ 21 h 23"/>
                <a:gd name="T14" fmla="*/ 101 w 120"/>
                <a:gd name="T15" fmla="*/ 14 h 23"/>
                <a:gd name="T16" fmla="*/ 120 w 120"/>
                <a:gd name="T17" fmla="*/ 0 h 23"/>
                <a:gd name="T18" fmla="*/ 115 w 120"/>
                <a:gd name="T19" fmla="*/ 0 h 23"/>
                <a:gd name="T20" fmla="*/ 104 w 120"/>
                <a:gd name="T21" fmla="*/ 2 h 23"/>
                <a:gd name="T22" fmla="*/ 87 w 120"/>
                <a:gd name="T23" fmla="*/ 4 h 23"/>
                <a:gd name="T24" fmla="*/ 66 w 120"/>
                <a:gd name="T25" fmla="*/ 6 h 23"/>
                <a:gd name="T26" fmla="*/ 45 w 120"/>
                <a:gd name="T27" fmla="*/ 7 h 23"/>
                <a:gd name="T28" fmla="*/ 26 w 120"/>
                <a:gd name="T29" fmla="*/ 9 h 23"/>
                <a:gd name="T30" fmla="*/ 11 w 120"/>
                <a:gd name="T31" fmla="*/ 9 h 23"/>
                <a:gd name="T32" fmla="*/ 0 w 120"/>
                <a:gd name="T33" fmla="*/ 7 h 2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0" h="23">
                  <a:moveTo>
                    <a:pt x="0" y="7"/>
                  </a:moveTo>
                  <a:lnTo>
                    <a:pt x="4" y="9"/>
                  </a:lnTo>
                  <a:lnTo>
                    <a:pt x="12" y="13"/>
                  </a:lnTo>
                  <a:lnTo>
                    <a:pt x="25" y="18"/>
                  </a:lnTo>
                  <a:lnTo>
                    <a:pt x="42" y="21"/>
                  </a:lnTo>
                  <a:lnTo>
                    <a:pt x="61" y="23"/>
                  </a:lnTo>
                  <a:lnTo>
                    <a:pt x="80" y="21"/>
                  </a:lnTo>
                  <a:lnTo>
                    <a:pt x="101" y="14"/>
                  </a:lnTo>
                  <a:lnTo>
                    <a:pt x="120" y="0"/>
                  </a:lnTo>
                  <a:lnTo>
                    <a:pt x="115" y="0"/>
                  </a:lnTo>
                  <a:lnTo>
                    <a:pt x="104" y="2"/>
                  </a:lnTo>
                  <a:lnTo>
                    <a:pt x="87" y="4"/>
                  </a:lnTo>
                  <a:lnTo>
                    <a:pt x="66" y="6"/>
                  </a:lnTo>
                  <a:lnTo>
                    <a:pt x="45" y="7"/>
                  </a:lnTo>
                  <a:lnTo>
                    <a:pt x="26" y="9"/>
                  </a:lnTo>
                  <a:lnTo>
                    <a:pt x="11" y="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85" name="Freeform 98"/>
            <p:cNvSpPr>
              <a:spLocks/>
            </p:cNvSpPr>
            <p:nvPr/>
          </p:nvSpPr>
          <p:spPr bwMode="auto">
            <a:xfrm>
              <a:off x="856" y="1762"/>
              <a:ext cx="50" cy="26"/>
            </a:xfrm>
            <a:custGeom>
              <a:avLst/>
              <a:gdLst>
                <a:gd name="T0" fmla="*/ 50 w 50"/>
                <a:gd name="T1" fmla="*/ 0 h 26"/>
                <a:gd name="T2" fmla="*/ 45 w 50"/>
                <a:gd name="T3" fmla="*/ 4 h 26"/>
                <a:gd name="T4" fmla="*/ 33 w 50"/>
                <a:gd name="T5" fmla="*/ 9 h 26"/>
                <a:gd name="T6" fmla="*/ 15 w 50"/>
                <a:gd name="T7" fmla="*/ 14 h 26"/>
                <a:gd name="T8" fmla="*/ 0 w 50"/>
                <a:gd name="T9" fmla="*/ 10 h 26"/>
                <a:gd name="T10" fmla="*/ 3 w 50"/>
                <a:gd name="T11" fmla="*/ 17 h 26"/>
                <a:gd name="T12" fmla="*/ 15 w 50"/>
                <a:gd name="T13" fmla="*/ 26 h 26"/>
                <a:gd name="T14" fmla="*/ 31 w 50"/>
                <a:gd name="T15" fmla="*/ 26 h 26"/>
                <a:gd name="T16" fmla="*/ 50 w 50"/>
                <a:gd name="T17" fmla="*/ 0 h 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0" h="26">
                  <a:moveTo>
                    <a:pt x="50" y="0"/>
                  </a:moveTo>
                  <a:lnTo>
                    <a:pt x="45" y="4"/>
                  </a:lnTo>
                  <a:lnTo>
                    <a:pt x="33" y="9"/>
                  </a:lnTo>
                  <a:lnTo>
                    <a:pt x="15" y="14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5" y="26"/>
                  </a:lnTo>
                  <a:lnTo>
                    <a:pt x="31" y="26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86" name="Freeform 99"/>
            <p:cNvSpPr>
              <a:spLocks/>
            </p:cNvSpPr>
            <p:nvPr/>
          </p:nvSpPr>
          <p:spPr bwMode="auto">
            <a:xfrm>
              <a:off x="626" y="1549"/>
              <a:ext cx="62" cy="113"/>
            </a:xfrm>
            <a:custGeom>
              <a:avLst/>
              <a:gdLst>
                <a:gd name="T0" fmla="*/ 12 w 62"/>
                <a:gd name="T1" fmla="*/ 0 h 113"/>
                <a:gd name="T2" fmla="*/ 10 w 62"/>
                <a:gd name="T3" fmla="*/ 4 h 113"/>
                <a:gd name="T4" fmla="*/ 7 w 62"/>
                <a:gd name="T5" fmla="*/ 11 h 113"/>
                <a:gd name="T6" fmla="*/ 1 w 62"/>
                <a:gd name="T7" fmla="*/ 23 h 113"/>
                <a:gd name="T8" fmla="*/ 0 w 62"/>
                <a:gd name="T9" fmla="*/ 37 h 113"/>
                <a:gd name="T10" fmla="*/ 3 w 62"/>
                <a:gd name="T11" fmla="*/ 54 h 113"/>
                <a:gd name="T12" fmla="*/ 12 w 62"/>
                <a:gd name="T13" fmla="*/ 73 h 113"/>
                <a:gd name="T14" fmla="*/ 31 w 62"/>
                <a:gd name="T15" fmla="*/ 94 h 113"/>
                <a:gd name="T16" fmla="*/ 62 w 62"/>
                <a:gd name="T17" fmla="*/ 113 h 113"/>
                <a:gd name="T18" fmla="*/ 55 w 62"/>
                <a:gd name="T19" fmla="*/ 106 h 113"/>
                <a:gd name="T20" fmla="*/ 38 w 62"/>
                <a:gd name="T21" fmla="*/ 87 h 113"/>
                <a:gd name="T22" fmla="*/ 20 w 62"/>
                <a:gd name="T23" fmla="*/ 52 h 113"/>
                <a:gd name="T24" fmla="*/ 12 w 62"/>
                <a:gd name="T25" fmla="*/ 0 h 11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2" h="113">
                  <a:moveTo>
                    <a:pt x="12" y="0"/>
                  </a:moveTo>
                  <a:lnTo>
                    <a:pt x="10" y="4"/>
                  </a:lnTo>
                  <a:lnTo>
                    <a:pt x="7" y="11"/>
                  </a:lnTo>
                  <a:lnTo>
                    <a:pt x="1" y="23"/>
                  </a:lnTo>
                  <a:lnTo>
                    <a:pt x="0" y="37"/>
                  </a:lnTo>
                  <a:lnTo>
                    <a:pt x="3" y="54"/>
                  </a:lnTo>
                  <a:lnTo>
                    <a:pt x="12" y="73"/>
                  </a:lnTo>
                  <a:lnTo>
                    <a:pt x="31" y="94"/>
                  </a:lnTo>
                  <a:lnTo>
                    <a:pt x="62" y="113"/>
                  </a:lnTo>
                  <a:lnTo>
                    <a:pt x="55" y="106"/>
                  </a:lnTo>
                  <a:lnTo>
                    <a:pt x="38" y="87"/>
                  </a:lnTo>
                  <a:lnTo>
                    <a:pt x="20" y="5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87" name="Freeform 100"/>
            <p:cNvSpPr>
              <a:spLocks/>
            </p:cNvSpPr>
            <p:nvPr/>
          </p:nvSpPr>
          <p:spPr bwMode="auto">
            <a:xfrm>
              <a:off x="849" y="1653"/>
              <a:ext cx="29" cy="14"/>
            </a:xfrm>
            <a:custGeom>
              <a:avLst/>
              <a:gdLst>
                <a:gd name="T0" fmla="*/ 29 w 29"/>
                <a:gd name="T1" fmla="*/ 14 h 14"/>
                <a:gd name="T2" fmla="*/ 26 w 29"/>
                <a:gd name="T3" fmla="*/ 10 h 14"/>
                <a:gd name="T4" fmla="*/ 17 w 29"/>
                <a:gd name="T5" fmla="*/ 4 h 14"/>
                <a:gd name="T6" fmla="*/ 7 w 29"/>
                <a:gd name="T7" fmla="*/ 0 h 14"/>
                <a:gd name="T8" fmla="*/ 0 w 29"/>
                <a:gd name="T9" fmla="*/ 5 h 14"/>
                <a:gd name="T10" fmla="*/ 0 w 29"/>
                <a:gd name="T11" fmla="*/ 7 h 14"/>
                <a:gd name="T12" fmla="*/ 2 w 29"/>
                <a:gd name="T13" fmla="*/ 10 h 14"/>
                <a:gd name="T14" fmla="*/ 10 w 29"/>
                <a:gd name="T15" fmla="*/ 14 h 14"/>
                <a:gd name="T16" fmla="*/ 29 w 29"/>
                <a:gd name="T17" fmla="*/ 14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14">
                  <a:moveTo>
                    <a:pt x="29" y="14"/>
                  </a:moveTo>
                  <a:lnTo>
                    <a:pt x="26" y="10"/>
                  </a:lnTo>
                  <a:lnTo>
                    <a:pt x="17" y="4"/>
                  </a:lnTo>
                  <a:lnTo>
                    <a:pt x="7" y="0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10"/>
                  </a:lnTo>
                  <a:lnTo>
                    <a:pt x="10" y="14"/>
                  </a:lnTo>
                  <a:lnTo>
                    <a:pt x="29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88" name="Freeform 101"/>
            <p:cNvSpPr>
              <a:spLocks/>
            </p:cNvSpPr>
            <p:nvPr/>
          </p:nvSpPr>
          <p:spPr bwMode="auto">
            <a:xfrm>
              <a:off x="887" y="1650"/>
              <a:ext cx="52" cy="26"/>
            </a:xfrm>
            <a:custGeom>
              <a:avLst/>
              <a:gdLst>
                <a:gd name="T0" fmla="*/ 0 w 52"/>
                <a:gd name="T1" fmla="*/ 17 h 26"/>
                <a:gd name="T2" fmla="*/ 2 w 52"/>
                <a:gd name="T3" fmla="*/ 19 h 26"/>
                <a:gd name="T4" fmla="*/ 9 w 52"/>
                <a:gd name="T5" fmla="*/ 20 h 26"/>
                <a:gd name="T6" fmla="*/ 16 w 52"/>
                <a:gd name="T7" fmla="*/ 24 h 26"/>
                <a:gd name="T8" fmla="*/ 26 w 52"/>
                <a:gd name="T9" fmla="*/ 26 h 26"/>
                <a:gd name="T10" fmla="*/ 35 w 52"/>
                <a:gd name="T11" fmla="*/ 26 h 26"/>
                <a:gd name="T12" fmla="*/ 43 w 52"/>
                <a:gd name="T13" fmla="*/ 22 h 26"/>
                <a:gd name="T14" fmla="*/ 48 w 52"/>
                <a:gd name="T15" fmla="*/ 13 h 26"/>
                <a:gd name="T16" fmla="*/ 52 w 52"/>
                <a:gd name="T17" fmla="*/ 0 h 26"/>
                <a:gd name="T18" fmla="*/ 50 w 52"/>
                <a:gd name="T19" fmla="*/ 0 h 26"/>
                <a:gd name="T20" fmla="*/ 48 w 52"/>
                <a:gd name="T21" fmla="*/ 3 h 26"/>
                <a:gd name="T22" fmla="*/ 43 w 52"/>
                <a:gd name="T23" fmla="*/ 5 h 26"/>
                <a:gd name="T24" fmla="*/ 38 w 52"/>
                <a:gd name="T25" fmla="*/ 8 h 26"/>
                <a:gd name="T26" fmla="*/ 29 w 52"/>
                <a:gd name="T27" fmla="*/ 12 h 26"/>
                <a:gd name="T28" fmla="*/ 21 w 52"/>
                <a:gd name="T29" fmla="*/ 15 h 26"/>
                <a:gd name="T30" fmla="*/ 10 w 52"/>
                <a:gd name="T31" fmla="*/ 17 h 26"/>
                <a:gd name="T32" fmla="*/ 0 w 52"/>
                <a:gd name="T33" fmla="*/ 17 h 2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2" h="26">
                  <a:moveTo>
                    <a:pt x="0" y="17"/>
                  </a:moveTo>
                  <a:lnTo>
                    <a:pt x="2" y="19"/>
                  </a:lnTo>
                  <a:lnTo>
                    <a:pt x="9" y="20"/>
                  </a:lnTo>
                  <a:lnTo>
                    <a:pt x="16" y="24"/>
                  </a:lnTo>
                  <a:lnTo>
                    <a:pt x="26" y="26"/>
                  </a:lnTo>
                  <a:lnTo>
                    <a:pt x="35" y="26"/>
                  </a:lnTo>
                  <a:lnTo>
                    <a:pt x="43" y="22"/>
                  </a:lnTo>
                  <a:lnTo>
                    <a:pt x="48" y="13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8" y="3"/>
                  </a:lnTo>
                  <a:lnTo>
                    <a:pt x="43" y="5"/>
                  </a:lnTo>
                  <a:lnTo>
                    <a:pt x="38" y="8"/>
                  </a:lnTo>
                  <a:lnTo>
                    <a:pt x="29" y="12"/>
                  </a:lnTo>
                  <a:lnTo>
                    <a:pt x="21" y="15"/>
                  </a:lnTo>
                  <a:lnTo>
                    <a:pt x="1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89" name="Freeform 102"/>
            <p:cNvSpPr>
              <a:spLocks/>
            </p:cNvSpPr>
            <p:nvPr/>
          </p:nvSpPr>
          <p:spPr bwMode="auto">
            <a:xfrm>
              <a:off x="948" y="1551"/>
              <a:ext cx="76" cy="237"/>
            </a:xfrm>
            <a:custGeom>
              <a:avLst/>
              <a:gdLst>
                <a:gd name="T0" fmla="*/ 64 w 76"/>
                <a:gd name="T1" fmla="*/ 0 h 237"/>
                <a:gd name="T2" fmla="*/ 65 w 76"/>
                <a:gd name="T3" fmla="*/ 3 h 237"/>
                <a:gd name="T4" fmla="*/ 69 w 76"/>
                <a:gd name="T5" fmla="*/ 14 h 237"/>
                <a:gd name="T6" fmla="*/ 72 w 76"/>
                <a:gd name="T7" fmla="*/ 28 h 237"/>
                <a:gd name="T8" fmla="*/ 76 w 76"/>
                <a:gd name="T9" fmla="*/ 48 h 237"/>
                <a:gd name="T10" fmla="*/ 74 w 76"/>
                <a:gd name="T11" fmla="*/ 71 h 237"/>
                <a:gd name="T12" fmla="*/ 69 w 76"/>
                <a:gd name="T13" fmla="*/ 99 h 237"/>
                <a:gd name="T14" fmla="*/ 57 w 76"/>
                <a:gd name="T15" fmla="*/ 126 h 237"/>
                <a:gd name="T16" fmla="*/ 34 w 76"/>
                <a:gd name="T17" fmla="*/ 156 h 237"/>
                <a:gd name="T18" fmla="*/ 29 w 76"/>
                <a:gd name="T19" fmla="*/ 163 h 237"/>
                <a:gd name="T20" fmla="*/ 20 w 76"/>
                <a:gd name="T21" fmla="*/ 178 h 237"/>
                <a:gd name="T22" fmla="*/ 10 w 76"/>
                <a:gd name="T23" fmla="*/ 204 h 237"/>
                <a:gd name="T24" fmla="*/ 5 w 76"/>
                <a:gd name="T25" fmla="*/ 237 h 237"/>
                <a:gd name="T26" fmla="*/ 3 w 76"/>
                <a:gd name="T27" fmla="*/ 230 h 237"/>
                <a:gd name="T28" fmla="*/ 0 w 76"/>
                <a:gd name="T29" fmla="*/ 209 h 237"/>
                <a:gd name="T30" fmla="*/ 6 w 76"/>
                <a:gd name="T31" fmla="*/ 180 h 237"/>
                <a:gd name="T32" fmla="*/ 31 w 76"/>
                <a:gd name="T33" fmla="*/ 144 h 237"/>
                <a:gd name="T34" fmla="*/ 38 w 76"/>
                <a:gd name="T35" fmla="*/ 131 h 237"/>
                <a:gd name="T36" fmla="*/ 53 w 76"/>
                <a:gd name="T37" fmla="*/ 100 h 237"/>
                <a:gd name="T38" fmla="*/ 64 w 76"/>
                <a:gd name="T39" fmla="*/ 55 h 237"/>
                <a:gd name="T40" fmla="*/ 64 w 76"/>
                <a:gd name="T41" fmla="*/ 0 h 23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6" h="237">
                  <a:moveTo>
                    <a:pt x="64" y="0"/>
                  </a:moveTo>
                  <a:lnTo>
                    <a:pt x="65" y="3"/>
                  </a:lnTo>
                  <a:lnTo>
                    <a:pt x="69" y="14"/>
                  </a:lnTo>
                  <a:lnTo>
                    <a:pt x="72" y="28"/>
                  </a:lnTo>
                  <a:lnTo>
                    <a:pt x="76" y="48"/>
                  </a:lnTo>
                  <a:lnTo>
                    <a:pt x="74" y="71"/>
                  </a:lnTo>
                  <a:lnTo>
                    <a:pt x="69" y="99"/>
                  </a:lnTo>
                  <a:lnTo>
                    <a:pt x="57" y="126"/>
                  </a:lnTo>
                  <a:lnTo>
                    <a:pt x="34" y="156"/>
                  </a:lnTo>
                  <a:lnTo>
                    <a:pt x="29" y="163"/>
                  </a:lnTo>
                  <a:lnTo>
                    <a:pt x="20" y="178"/>
                  </a:lnTo>
                  <a:lnTo>
                    <a:pt x="10" y="204"/>
                  </a:lnTo>
                  <a:lnTo>
                    <a:pt x="5" y="237"/>
                  </a:lnTo>
                  <a:lnTo>
                    <a:pt x="3" y="230"/>
                  </a:lnTo>
                  <a:lnTo>
                    <a:pt x="0" y="209"/>
                  </a:lnTo>
                  <a:lnTo>
                    <a:pt x="6" y="180"/>
                  </a:lnTo>
                  <a:lnTo>
                    <a:pt x="31" y="144"/>
                  </a:lnTo>
                  <a:lnTo>
                    <a:pt x="38" y="131"/>
                  </a:lnTo>
                  <a:lnTo>
                    <a:pt x="53" y="100"/>
                  </a:lnTo>
                  <a:lnTo>
                    <a:pt x="64" y="5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0" name="Freeform 103"/>
            <p:cNvSpPr>
              <a:spLocks/>
            </p:cNvSpPr>
            <p:nvPr/>
          </p:nvSpPr>
          <p:spPr bwMode="auto">
            <a:xfrm>
              <a:off x="769" y="1528"/>
              <a:ext cx="31" cy="33"/>
            </a:xfrm>
            <a:custGeom>
              <a:avLst/>
              <a:gdLst>
                <a:gd name="T0" fmla="*/ 16 w 31"/>
                <a:gd name="T1" fmla="*/ 33 h 33"/>
                <a:gd name="T2" fmla="*/ 23 w 31"/>
                <a:gd name="T3" fmla="*/ 32 h 33"/>
                <a:gd name="T4" fmla="*/ 26 w 31"/>
                <a:gd name="T5" fmla="*/ 28 h 33"/>
                <a:gd name="T6" fmla="*/ 30 w 31"/>
                <a:gd name="T7" fmla="*/ 23 h 33"/>
                <a:gd name="T8" fmla="*/ 31 w 31"/>
                <a:gd name="T9" fmla="*/ 18 h 33"/>
                <a:gd name="T10" fmla="*/ 30 w 31"/>
                <a:gd name="T11" fmla="*/ 11 h 33"/>
                <a:gd name="T12" fmla="*/ 26 w 31"/>
                <a:gd name="T13" fmla="*/ 6 h 33"/>
                <a:gd name="T14" fmla="*/ 23 w 31"/>
                <a:gd name="T15" fmla="*/ 2 h 33"/>
                <a:gd name="T16" fmla="*/ 16 w 31"/>
                <a:gd name="T17" fmla="*/ 0 h 33"/>
                <a:gd name="T18" fmla="*/ 9 w 31"/>
                <a:gd name="T19" fmla="*/ 2 h 33"/>
                <a:gd name="T20" fmla="*/ 4 w 31"/>
                <a:gd name="T21" fmla="*/ 6 h 33"/>
                <a:gd name="T22" fmla="*/ 2 w 31"/>
                <a:gd name="T23" fmla="*/ 11 h 33"/>
                <a:gd name="T24" fmla="*/ 0 w 31"/>
                <a:gd name="T25" fmla="*/ 18 h 33"/>
                <a:gd name="T26" fmla="*/ 2 w 31"/>
                <a:gd name="T27" fmla="*/ 23 h 33"/>
                <a:gd name="T28" fmla="*/ 4 w 31"/>
                <a:gd name="T29" fmla="*/ 28 h 33"/>
                <a:gd name="T30" fmla="*/ 9 w 31"/>
                <a:gd name="T31" fmla="*/ 32 h 33"/>
                <a:gd name="T32" fmla="*/ 16 w 31"/>
                <a:gd name="T33" fmla="*/ 33 h 3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1" h="33">
                  <a:moveTo>
                    <a:pt x="16" y="33"/>
                  </a:moveTo>
                  <a:lnTo>
                    <a:pt x="23" y="32"/>
                  </a:lnTo>
                  <a:lnTo>
                    <a:pt x="26" y="28"/>
                  </a:lnTo>
                  <a:lnTo>
                    <a:pt x="30" y="23"/>
                  </a:lnTo>
                  <a:lnTo>
                    <a:pt x="31" y="18"/>
                  </a:lnTo>
                  <a:lnTo>
                    <a:pt x="30" y="11"/>
                  </a:lnTo>
                  <a:lnTo>
                    <a:pt x="26" y="6"/>
                  </a:lnTo>
                  <a:lnTo>
                    <a:pt x="23" y="2"/>
                  </a:lnTo>
                  <a:lnTo>
                    <a:pt x="16" y="0"/>
                  </a:lnTo>
                  <a:lnTo>
                    <a:pt x="9" y="2"/>
                  </a:lnTo>
                  <a:lnTo>
                    <a:pt x="4" y="6"/>
                  </a:lnTo>
                  <a:lnTo>
                    <a:pt x="2" y="11"/>
                  </a:lnTo>
                  <a:lnTo>
                    <a:pt x="0" y="18"/>
                  </a:lnTo>
                  <a:lnTo>
                    <a:pt x="2" y="23"/>
                  </a:lnTo>
                  <a:lnTo>
                    <a:pt x="4" y="28"/>
                  </a:lnTo>
                  <a:lnTo>
                    <a:pt x="9" y="32"/>
                  </a:lnTo>
                  <a:lnTo>
                    <a:pt x="16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1" name="Freeform 104"/>
            <p:cNvSpPr>
              <a:spLocks/>
            </p:cNvSpPr>
            <p:nvPr/>
          </p:nvSpPr>
          <p:spPr bwMode="auto">
            <a:xfrm>
              <a:off x="951" y="1522"/>
              <a:ext cx="35" cy="32"/>
            </a:xfrm>
            <a:custGeom>
              <a:avLst/>
              <a:gdLst>
                <a:gd name="T0" fmla="*/ 17 w 35"/>
                <a:gd name="T1" fmla="*/ 32 h 32"/>
                <a:gd name="T2" fmla="*/ 24 w 35"/>
                <a:gd name="T3" fmla="*/ 31 h 32"/>
                <a:gd name="T4" fmla="*/ 29 w 35"/>
                <a:gd name="T5" fmla="*/ 27 h 32"/>
                <a:gd name="T6" fmla="*/ 33 w 35"/>
                <a:gd name="T7" fmla="*/ 24 h 32"/>
                <a:gd name="T8" fmla="*/ 35 w 35"/>
                <a:gd name="T9" fmla="*/ 17 h 32"/>
                <a:gd name="T10" fmla="*/ 33 w 35"/>
                <a:gd name="T11" fmla="*/ 10 h 32"/>
                <a:gd name="T12" fmla="*/ 29 w 35"/>
                <a:gd name="T13" fmla="*/ 5 h 32"/>
                <a:gd name="T14" fmla="*/ 24 w 35"/>
                <a:gd name="T15" fmla="*/ 1 h 32"/>
                <a:gd name="T16" fmla="*/ 17 w 35"/>
                <a:gd name="T17" fmla="*/ 0 h 32"/>
                <a:gd name="T18" fmla="*/ 10 w 35"/>
                <a:gd name="T19" fmla="*/ 1 h 32"/>
                <a:gd name="T20" fmla="*/ 5 w 35"/>
                <a:gd name="T21" fmla="*/ 5 h 32"/>
                <a:gd name="T22" fmla="*/ 2 w 35"/>
                <a:gd name="T23" fmla="*/ 10 h 32"/>
                <a:gd name="T24" fmla="*/ 0 w 35"/>
                <a:gd name="T25" fmla="*/ 17 h 32"/>
                <a:gd name="T26" fmla="*/ 2 w 35"/>
                <a:gd name="T27" fmla="*/ 24 h 32"/>
                <a:gd name="T28" fmla="*/ 5 w 35"/>
                <a:gd name="T29" fmla="*/ 27 h 32"/>
                <a:gd name="T30" fmla="*/ 10 w 35"/>
                <a:gd name="T31" fmla="*/ 31 h 32"/>
                <a:gd name="T32" fmla="*/ 17 w 35"/>
                <a:gd name="T33" fmla="*/ 32 h 3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5" h="32">
                  <a:moveTo>
                    <a:pt x="17" y="32"/>
                  </a:moveTo>
                  <a:lnTo>
                    <a:pt x="24" y="31"/>
                  </a:lnTo>
                  <a:lnTo>
                    <a:pt x="29" y="27"/>
                  </a:lnTo>
                  <a:lnTo>
                    <a:pt x="33" y="24"/>
                  </a:lnTo>
                  <a:lnTo>
                    <a:pt x="35" y="17"/>
                  </a:lnTo>
                  <a:lnTo>
                    <a:pt x="33" y="10"/>
                  </a:lnTo>
                  <a:lnTo>
                    <a:pt x="29" y="5"/>
                  </a:lnTo>
                  <a:lnTo>
                    <a:pt x="24" y="1"/>
                  </a:lnTo>
                  <a:lnTo>
                    <a:pt x="17" y="0"/>
                  </a:lnTo>
                  <a:lnTo>
                    <a:pt x="10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7"/>
                  </a:lnTo>
                  <a:lnTo>
                    <a:pt x="2" y="24"/>
                  </a:lnTo>
                  <a:lnTo>
                    <a:pt x="5" y="27"/>
                  </a:lnTo>
                  <a:lnTo>
                    <a:pt x="10" y="31"/>
                  </a:lnTo>
                  <a:lnTo>
                    <a:pt x="17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2" name="Freeform 105"/>
            <p:cNvSpPr>
              <a:spLocks/>
            </p:cNvSpPr>
            <p:nvPr/>
          </p:nvSpPr>
          <p:spPr bwMode="auto">
            <a:xfrm>
              <a:off x="697" y="1440"/>
              <a:ext cx="121" cy="49"/>
            </a:xfrm>
            <a:custGeom>
              <a:avLst/>
              <a:gdLst>
                <a:gd name="T0" fmla="*/ 0 w 121"/>
                <a:gd name="T1" fmla="*/ 49 h 49"/>
                <a:gd name="T2" fmla="*/ 1 w 121"/>
                <a:gd name="T3" fmla="*/ 45 h 49"/>
                <a:gd name="T4" fmla="*/ 7 w 121"/>
                <a:gd name="T5" fmla="*/ 35 h 49"/>
                <a:gd name="T6" fmla="*/ 17 w 121"/>
                <a:gd name="T7" fmla="*/ 23 h 49"/>
                <a:gd name="T8" fmla="*/ 31 w 121"/>
                <a:gd name="T9" fmla="*/ 11 h 49"/>
                <a:gd name="T10" fmla="*/ 48 w 121"/>
                <a:gd name="T11" fmla="*/ 2 h 49"/>
                <a:gd name="T12" fmla="*/ 69 w 121"/>
                <a:gd name="T13" fmla="*/ 0 h 49"/>
                <a:gd name="T14" fmla="*/ 93 w 121"/>
                <a:gd name="T15" fmla="*/ 5 h 49"/>
                <a:gd name="T16" fmla="*/ 121 w 121"/>
                <a:gd name="T17" fmla="*/ 24 h 49"/>
                <a:gd name="T18" fmla="*/ 117 w 121"/>
                <a:gd name="T19" fmla="*/ 23 h 49"/>
                <a:gd name="T20" fmla="*/ 109 w 121"/>
                <a:gd name="T21" fmla="*/ 21 h 49"/>
                <a:gd name="T22" fmla="*/ 95 w 121"/>
                <a:gd name="T23" fmla="*/ 19 h 49"/>
                <a:gd name="T24" fmla="*/ 77 w 121"/>
                <a:gd name="T25" fmla="*/ 18 h 49"/>
                <a:gd name="T26" fmla="*/ 58 w 121"/>
                <a:gd name="T27" fmla="*/ 19 h 49"/>
                <a:gd name="T28" fmla="*/ 38 w 121"/>
                <a:gd name="T29" fmla="*/ 24 h 49"/>
                <a:gd name="T30" fmla="*/ 19 w 121"/>
                <a:gd name="T31" fmla="*/ 33 h 49"/>
                <a:gd name="T32" fmla="*/ 0 w 121"/>
                <a:gd name="T33" fmla="*/ 49 h 4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1" h="49">
                  <a:moveTo>
                    <a:pt x="0" y="49"/>
                  </a:moveTo>
                  <a:lnTo>
                    <a:pt x="1" y="45"/>
                  </a:lnTo>
                  <a:lnTo>
                    <a:pt x="7" y="35"/>
                  </a:lnTo>
                  <a:lnTo>
                    <a:pt x="17" y="23"/>
                  </a:lnTo>
                  <a:lnTo>
                    <a:pt x="31" y="11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93" y="5"/>
                  </a:lnTo>
                  <a:lnTo>
                    <a:pt x="121" y="24"/>
                  </a:lnTo>
                  <a:lnTo>
                    <a:pt x="117" y="23"/>
                  </a:lnTo>
                  <a:lnTo>
                    <a:pt x="109" y="21"/>
                  </a:lnTo>
                  <a:lnTo>
                    <a:pt x="95" y="19"/>
                  </a:lnTo>
                  <a:lnTo>
                    <a:pt x="77" y="18"/>
                  </a:lnTo>
                  <a:lnTo>
                    <a:pt x="58" y="19"/>
                  </a:lnTo>
                  <a:lnTo>
                    <a:pt x="38" y="24"/>
                  </a:lnTo>
                  <a:lnTo>
                    <a:pt x="19" y="33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3" name="Freeform 106"/>
            <p:cNvSpPr>
              <a:spLocks/>
            </p:cNvSpPr>
            <p:nvPr/>
          </p:nvSpPr>
          <p:spPr bwMode="auto">
            <a:xfrm>
              <a:off x="941" y="1437"/>
              <a:ext cx="77" cy="72"/>
            </a:xfrm>
            <a:custGeom>
              <a:avLst/>
              <a:gdLst>
                <a:gd name="T0" fmla="*/ 0 w 77"/>
                <a:gd name="T1" fmla="*/ 22 h 72"/>
                <a:gd name="T2" fmla="*/ 5 w 77"/>
                <a:gd name="T3" fmla="*/ 19 h 72"/>
                <a:gd name="T4" fmla="*/ 17 w 77"/>
                <a:gd name="T5" fmla="*/ 12 h 72"/>
                <a:gd name="T6" fmla="*/ 34 w 77"/>
                <a:gd name="T7" fmla="*/ 5 h 72"/>
                <a:gd name="T8" fmla="*/ 52 w 77"/>
                <a:gd name="T9" fmla="*/ 0 h 72"/>
                <a:gd name="T10" fmla="*/ 67 w 77"/>
                <a:gd name="T11" fmla="*/ 2 h 72"/>
                <a:gd name="T12" fmla="*/ 76 w 77"/>
                <a:gd name="T13" fmla="*/ 12 h 72"/>
                <a:gd name="T14" fmla="*/ 77 w 77"/>
                <a:gd name="T15" fmla="*/ 34 h 72"/>
                <a:gd name="T16" fmla="*/ 65 w 77"/>
                <a:gd name="T17" fmla="*/ 72 h 72"/>
                <a:gd name="T18" fmla="*/ 65 w 77"/>
                <a:gd name="T19" fmla="*/ 69 h 72"/>
                <a:gd name="T20" fmla="*/ 67 w 77"/>
                <a:gd name="T21" fmla="*/ 60 h 72"/>
                <a:gd name="T22" fmla="*/ 67 w 77"/>
                <a:gd name="T23" fmla="*/ 48 h 72"/>
                <a:gd name="T24" fmla="*/ 64 w 77"/>
                <a:gd name="T25" fmla="*/ 36 h 72"/>
                <a:gd name="T26" fmla="*/ 57 w 77"/>
                <a:gd name="T27" fmla="*/ 24 h 72"/>
                <a:gd name="T28" fmla="*/ 45 w 77"/>
                <a:gd name="T29" fmla="*/ 17 h 72"/>
                <a:gd name="T30" fmla="*/ 26 w 77"/>
                <a:gd name="T31" fmla="*/ 15 h 72"/>
                <a:gd name="T32" fmla="*/ 0 w 77"/>
                <a:gd name="T33" fmla="*/ 2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7" h="72">
                  <a:moveTo>
                    <a:pt x="0" y="22"/>
                  </a:moveTo>
                  <a:lnTo>
                    <a:pt x="5" y="19"/>
                  </a:lnTo>
                  <a:lnTo>
                    <a:pt x="17" y="12"/>
                  </a:lnTo>
                  <a:lnTo>
                    <a:pt x="34" y="5"/>
                  </a:lnTo>
                  <a:lnTo>
                    <a:pt x="52" y="0"/>
                  </a:lnTo>
                  <a:lnTo>
                    <a:pt x="67" y="2"/>
                  </a:lnTo>
                  <a:lnTo>
                    <a:pt x="76" y="12"/>
                  </a:lnTo>
                  <a:lnTo>
                    <a:pt x="77" y="34"/>
                  </a:lnTo>
                  <a:lnTo>
                    <a:pt x="65" y="72"/>
                  </a:lnTo>
                  <a:lnTo>
                    <a:pt x="65" y="69"/>
                  </a:lnTo>
                  <a:lnTo>
                    <a:pt x="67" y="60"/>
                  </a:lnTo>
                  <a:lnTo>
                    <a:pt x="67" y="48"/>
                  </a:lnTo>
                  <a:lnTo>
                    <a:pt x="64" y="36"/>
                  </a:lnTo>
                  <a:lnTo>
                    <a:pt x="57" y="24"/>
                  </a:lnTo>
                  <a:lnTo>
                    <a:pt x="45" y="17"/>
                  </a:lnTo>
                  <a:lnTo>
                    <a:pt x="26" y="15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4" name="Freeform 107"/>
            <p:cNvSpPr>
              <a:spLocks/>
            </p:cNvSpPr>
            <p:nvPr/>
          </p:nvSpPr>
          <p:spPr bwMode="auto">
            <a:xfrm>
              <a:off x="918" y="1554"/>
              <a:ext cx="161" cy="77"/>
            </a:xfrm>
            <a:custGeom>
              <a:avLst/>
              <a:gdLst>
                <a:gd name="T0" fmla="*/ 0 w 161"/>
                <a:gd name="T1" fmla="*/ 13 h 77"/>
                <a:gd name="T2" fmla="*/ 4 w 161"/>
                <a:gd name="T3" fmla="*/ 19 h 77"/>
                <a:gd name="T4" fmla="*/ 12 w 161"/>
                <a:gd name="T5" fmla="*/ 33 h 77"/>
                <a:gd name="T6" fmla="*/ 24 w 161"/>
                <a:gd name="T7" fmla="*/ 52 h 77"/>
                <a:gd name="T8" fmla="*/ 43 w 161"/>
                <a:gd name="T9" fmla="*/ 68 h 77"/>
                <a:gd name="T10" fmla="*/ 68 w 161"/>
                <a:gd name="T11" fmla="*/ 77 h 77"/>
                <a:gd name="T12" fmla="*/ 94 w 161"/>
                <a:gd name="T13" fmla="*/ 71 h 77"/>
                <a:gd name="T14" fmla="*/ 126 w 161"/>
                <a:gd name="T15" fmla="*/ 49 h 77"/>
                <a:gd name="T16" fmla="*/ 161 w 161"/>
                <a:gd name="T17" fmla="*/ 0 h 77"/>
                <a:gd name="T18" fmla="*/ 158 w 161"/>
                <a:gd name="T19" fmla="*/ 6 h 77"/>
                <a:gd name="T20" fmla="*/ 147 w 161"/>
                <a:gd name="T21" fmla="*/ 16 h 77"/>
                <a:gd name="T22" fmla="*/ 132 w 161"/>
                <a:gd name="T23" fmla="*/ 30 h 77"/>
                <a:gd name="T24" fmla="*/ 113 w 161"/>
                <a:gd name="T25" fmla="*/ 44 h 77"/>
                <a:gd name="T26" fmla="*/ 88 w 161"/>
                <a:gd name="T27" fmla="*/ 52 h 77"/>
                <a:gd name="T28" fmla="*/ 61 w 161"/>
                <a:gd name="T29" fmla="*/ 52 h 77"/>
                <a:gd name="T30" fmla="*/ 31 w 161"/>
                <a:gd name="T31" fmla="*/ 40 h 77"/>
                <a:gd name="T32" fmla="*/ 0 w 161"/>
                <a:gd name="T33" fmla="*/ 13 h 7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61" h="77">
                  <a:moveTo>
                    <a:pt x="0" y="13"/>
                  </a:moveTo>
                  <a:lnTo>
                    <a:pt x="4" y="19"/>
                  </a:lnTo>
                  <a:lnTo>
                    <a:pt x="12" y="33"/>
                  </a:lnTo>
                  <a:lnTo>
                    <a:pt x="24" y="52"/>
                  </a:lnTo>
                  <a:lnTo>
                    <a:pt x="43" y="68"/>
                  </a:lnTo>
                  <a:lnTo>
                    <a:pt x="68" y="77"/>
                  </a:lnTo>
                  <a:lnTo>
                    <a:pt x="94" y="71"/>
                  </a:lnTo>
                  <a:lnTo>
                    <a:pt x="126" y="49"/>
                  </a:lnTo>
                  <a:lnTo>
                    <a:pt x="161" y="0"/>
                  </a:lnTo>
                  <a:lnTo>
                    <a:pt x="158" y="6"/>
                  </a:lnTo>
                  <a:lnTo>
                    <a:pt x="147" y="16"/>
                  </a:lnTo>
                  <a:lnTo>
                    <a:pt x="132" y="30"/>
                  </a:lnTo>
                  <a:lnTo>
                    <a:pt x="113" y="44"/>
                  </a:lnTo>
                  <a:lnTo>
                    <a:pt x="88" y="52"/>
                  </a:lnTo>
                  <a:lnTo>
                    <a:pt x="61" y="52"/>
                  </a:lnTo>
                  <a:lnTo>
                    <a:pt x="31" y="4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5" name="Freeform 108"/>
            <p:cNvSpPr>
              <a:spLocks/>
            </p:cNvSpPr>
            <p:nvPr/>
          </p:nvSpPr>
          <p:spPr bwMode="auto">
            <a:xfrm>
              <a:off x="858" y="1537"/>
              <a:ext cx="60" cy="30"/>
            </a:xfrm>
            <a:custGeom>
              <a:avLst/>
              <a:gdLst>
                <a:gd name="T0" fmla="*/ 0 w 60"/>
                <a:gd name="T1" fmla="*/ 30 h 30"/>
                <a:gd name="T2" fmla="*/ 1 w 60"/>
                <a:gd name="T3" fmla="*/ 28 h 30"/>
                <a:gd name="T4" fmla="*/ 5 w 60"/>
                <a:gd name="T5" fmla="*/ 24 h 30"/>
                <a:gd name="T6" fmla="*/ 10 w 60"/>
                <a:gd name="T7" fmla="*/ 21 h 30"/>
                <a:gd name="T8" fmla="*/ 19 w 60"/>
                <a:gd name="T9" fmla="*/ 17 h 30"/>
                <a:gd name="T10" fmla="*/ 27 w 60"/>
                <a:gd name="T11" fmla="*/ 16 h 30"/>
                <a:gd name="T12" fmla="*/ 38 w 60"/>
                <a:gd name="T13" fmla="*/ 16 h 30"/>
                <a:gd name="T14" fmla="*/ 48 w 60"/>
                <a:gd name="T15" fmla="*/ 21 h 30"/>
                <a:gd name="T16" fmla="*/ 60 w 60"/>
                <a:gd name="T17" fmla="*/ 30 h 30"/>
                <a:gd name="T18" fmla="*/ 58 w 60"/>
                <a:gd name="T19" fmla="*/ 26 h 30"/>
                <a:gd name="T20" fmla="*/ 55 w 60"/>
                <a:gd name="T21" fmla="*/ 21 h 30"/>
                <a:gd name="T22" fmla="*/ 50 w 60"/>
                <a:gd name="T23" fmla="*/ 12 h 30"/>
                <a:gd name="T24" fmla="*/ 43 w 60"/>
                <a:gd name="T25" fmla="*/ 4 h 30"/>
                <a:gd name="T26" fmla="*/ 34 w 60"/>
                <a:gd name="T27" fmla="*/ 0 h 30"/>
                <a:gd name="T28" fmla="*/ 24 w 60"/>
                <a:gd name="T29" fmla="*/ 2 h 30"/>
                <a:gd name="T30" fmla="*/ 13 w 60"/>
                <a:gd name="T31" fmla="*/ 11 h 30"/>
                <a:gd name="T32" fmla="*/ 0 w 60"/>
                <a:gd name="T33" fmla="*/ 30 h 3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0" h="30">
                  <a:moveTo>
                    <a:pt x="0" y="30"/>
                  </a:moveTo>
                  <a:lnTo>
                    <a:pt x="1" y="28"/>
                  </a:lnTo>
                  <a:lnTo>
                    <a:pt x="5" y="24"/>
                  </a:lnTo>
                  <a:lnTo>
                    <a:pt x="10" y="21"/>
                  </a:lnTo>
                  <a:lnTo>
                    <a:pt x="19" y="17"/>
                  </a:lnTo>
                  <a:lnTo>
                    <a:pt x="27" y="16"/>
                  </a:lnTo>
                  <a:lnTo>
                    <a:pt x="38" y="16"/>
                  </a:lnTo>
                  <a:lnTo>
                    <a:pt x="48" y="21"/>
                  </a:lnTo>
                  <a:lnTo>
                    <a:pt x="60" y="30"/>
                  </a:lnTo>
                  <a:lnTo>
                    <a:pt x="58" y="26"/>
                  </a:lnTo>
                  <a:lnTo>
                    <a:pt x="55" y="21"/>
                  </a:lnTo>
                  <a:lnTo>
                    <a:pt x="50" y="12"/>
                  </a:lnTo>
                  <a:lnTo>
                    <a:pt x="43" y="4"/>
                  </a:lnTo>
                  <a:lnTo>
                    <a:pt x="34" y="0"/>
                  </a:lnTo>
                  <a:lnTo>
                    <a:pt x="24" y="2"/>
                  </a:lnTo>
                  <a:lnTo>
                    <a:pt x="13" y="11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6" name="Freeform 109"/>
            <p:cNvSpPr>
              <a:spLocks/>
            </p:cNvSpPr>
            <p:nvPr/>
          </p:nvSpPr>
          <p:spPr bwMode="auto">
            <a:xfrm>
              <a:off x="909" y="1483"/>
              <a:ext cx="182" cy="61"/>
            </a:xfrm>
            <a:custGeom>
              <a:avLst/>
              <a:gdLst>
                <a:gd name="T0" fmla="*/ 0 w 182"/>
                <a:gd name="T1" fmla="*/ 58 h 61"/>
                <a:gd name="T2" fmla="*/ 2 w 182"/>
                <a:gd name="T3" fmla="*/ 54 h 61"/>
                <a:gd name="T4" fmla="*/ 6 w 182"/>
                <a:gd name="T5" fmla="*/ 44 h 61"/>
                <a:gd name="T6" fmla="*/ 16 w 182"/>
                <a:gd name="T7" fmla="*/ 30 h 61"/>
                <a:gd name="T8" fmla="*/ 32 w 182"/>
                <a:gd name="T9" fmla="*/ 16 h 61"/>
                <a:gd name="T10" fmla="*/ 54 w 182"/>
                <a:gd name="T11" fmla="*/ 4 h 61"/>
                <a:gd name="T12" fmla="*/ 85 w 182"/>
                <a:gd name="T13" fmla="*/ 0 h 61"/>
                <a:gd name="T14" fmla="*/ 127 w 182"/>
                <a:gd name="T15" fmla="*/ 4 h 61"/>
                <a:gd name="T16" fmla="*/ 179 w 182"/>
                <a:gd name="T17" fmla="*/ 21 h 61"/>
                <a:gd name="T18" fmla="*/ 180 w 182"/>
                <a:gd name="T19" fmla="*/ 25 h 61"/>
                <a:gd name="T20" fmla="*/ 182 w 182"/>
                <a:gd name="T21" fmla="*/ 35 h 61"/>
                <a:gd name="T22" fmla="*/ 180 w 182"/>
                <a:gd name="T23" fmla="*/ 49 h 61"/>
                <a:gd name="T24" fmla="*/ 173 w 182"/>
                <a:gd name="T25" fmla="*/ 61 h 61"/>
                <a:gd name="T26" fmla="*/ 173 w 182"/>
                <a:gd name="T27" fmla="*/ 56 h 61"/>
                <a:gd name="T28" fmla="*/ 172 w 182"/>
                <a:gd name="T29" fmla="*/ 45 h 61"/>
                <a:gd name="T30" fmla="*/ 163 w 182"/>
                <a:gd name="T31" fmla="*/ 33 h 61"/>
                <a:gd name="T32" fmla="*/ 146 w 182"/>
                <a:gd name="T33" fmla="*/ 25 h 61"/>
                <a:gd name="T34" fmla="*/ 141 w 182"/>
                <a:gd name="T35" fmla="*/ 23 h 61"/>
                <a:gd name="T36" fmla="*/ 128 w 182"/>
                <a:gd name="T37" fmla="*/ 20 h 61"/>
                <a:gd name="T38" fmla="*/ 111 w 182"/>
                <a:gd name="T39" fmla="*/ 16 h 61"/>
                <a:gd name="T40" fmla="*/ 89 w 182"/>
                <a:gd name="T41" fmla="*/ 14 h 61"/>
                <a:gd name="T42" fmla="*/ 64 w 182"/>
                <a:gd name="T43" fmla="*/ 16 h 61"/>
                <a:gd name="T44" fmla="*/ 40 w 182"/>
                <a:gd name="T45" fmla="*/ 23 h 61"/>
                <a:gd name="T46" fmla="*/ 19 w 182"/>
                <a:gd name="T47" fmla="*/ 37 h 61"/>
                <a:gd name="T48" fmla="*/ 0 w 182"/>
                <a:gd name="T49" fmla="*/ 58 h 6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82" h="61">
                  <a:moveTo>
                    <a:pt x="0" y="58"/>
                  </a:moveTo>
                  <a:lnTo>
                    <a:pt x="2" y="54"/>
                  </a:lnTo>
                  <a:lnTo>
                    <a:pt x="6" y="44"/>
                  </a:lnTo>
                  <a:lnTo>
                    <a:pt x="16" y="30"/>
                  </a:lnTo>
                  <a:lnTo>
                    <a:pt x="32" y="16"/>
                  </a:lnTo>
                  <a:lnTo>
                    <a:pt x="54" y="4"/>
                  </a:lnTo>
                  <a:lnTo>
                    <a:pt x="85" y="0"/>
                  </a:lnTo>
                  <a:lnTo>
                    <a:pt x="127" y="4"/>
                  </a:lnTo>
                  <a:lnTo>
                    <a:pt x="179" y="21"/>
                  </a:lnTo>
                  <a:lnTo>
                    <a:pt x="180" y="25"/>
                  </a:lnTo>
                  <a:lnTo>
                    <a:pt x="182" y="35"/>
                  </a:lnTo>
                  <a:lnTo>
                    <a:pt x="180" y="49"/>
                  </a:lnTo>
                  <a:lnTo>
                    <a:pt x="173" y="61"/>
                  </a:lnTo>
                  <a:lnTo>
                    <a:pt x="173" y="56"/>
                  </a:lnTo>
                  <a:lnTo>
                    <a:pt x="172" y="45"/>
                  </a:lnTo>
                  <a:lnTo>
                    <a:pt x="163" y="33"/>
                  </a:lnTo>
                  <a:lnTo>
                    <a:pt x="146" y="25"/>
                  </a:lnTo>
                  <a:lnTo>
                    <a:pt x="141" y="23"/>
                  </a:lnTo>
                  <a:lnTo>
                    <a:pt x="128" y="20"/>
                  </a:lnTo>
                  <a:lnTo>
                    <a:pt x="111" y="16"/>
                  </a:lnTo>
                  <a:lnTo>
                    <a:pt x="89" y="14"/>
                  </a:lnTo>
                  <a:lnTo>
                    <a:pt x="64" y="16"/>
                  </a:lnTo>
                  <a:lnTo>
                    <a:pt x="40" y="23"/>
                  </a:lnTo>
                  <a:lnTo>
                    <a:pt x="19" y="37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7" name="Freeform 110"/>
            <p:cNvSpPr>
              <a:spLocks/>
            </p:cNvSpPr>
            <p:nvPr/>
          </p:nvSpPr>
          <p:spPr bwMode="auto">
            <a:xfrm>
              <a:off x="691" y="1567"/>
              <a:ext cx="163" cy="76"/>
            </a:xfrm>
            <a:custGeom>
              <a:avLst/>
              <a:gdLst>
                <a:gd name="T0" fmla="*/ 163 w 163"/>
                <a:gd name="T1" fmla="*/ 13 h 76"/>
                <a:gd name="T2" fmla="*/ 160 w 163"/>
                <a:gd name="T3" fmla="*/ 20 h 76"/>
                <a:gd name="T4" fmla="*/ 151 w 163"/>
                <a:gd name="T5" fmla="*/ 34 h 76"/>
                <a:gd name="T6" fmla="*/ 135 w 163"/>
                <a:gd name="T7" fmla="*/ 51 h 76"/>
                <a:gd name="T8" fmla="*/ 116 w 163"/>
                <a:gd name="T9" fmla="*/ 67 h 76"/>
                <a:gd name="T10" fmla="*/ 92 w 163"/>
                <a:gd name="T11" fmla="*/ 76 h 76"/>
                <a:gd name="T12" fmla="*/ 64 w 163"/>
                <a:gd name="T13" fmla="*/ 70 h 76"/>
                <a:gd name="T14" fmla="*/ 33 w 163"/>
                <a:gd name="T15" fmla="*/ 46 h 76"/>
                <a:gd name="T16" fmla="*/ 0 w 163"/>
                <a:gd name="T17" fmla="*/ 0 h 76"/>
                <a:gd name="T18" fmla="*/ 4 w 163"/>
                <a:gd name="T19" fmla="*/ 5 h 76"/>
                <a:gd name="T20" fmla="*/ 14 w 163"/>
                <a:gd name="T21" fmla="*/ 15 h 76"/>
                <a:gd name="T22" fmla="*/ 30 w 163"/>
                <a:gd name="T23" fmla="*/ 29 h 76"/>
                <a:gd name="T24" fmla="*/ 51 w 163"/>
                <a:gd name="T25" fmla="*/ 43 h 76"/>
                <a:gd name="T26" fmla="*/ 75 w 163"/>
                <a:gd name="T27" fmla="*/ 51 h 76"/>
                <a:gd name="T28" fmla="*/ 103 w 163"/>
                <a:gd name="T29" fmla="*/ 51 h 76"/>
                <a:gd name="T30" fmla="*/ 132 w 163"/>
                <a:gd name="T31" fmla="*/ 39 h 76"/>
                <a:gd name="T32" fmla="*/ 163 w 163"/>
                <a:gd name="T33" fmla="*/ 13 h 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63" h="76">
                  <a:moveTo>
                    <a:pt x="163" y="13"/>
                  </a:moveTo>
                  <a:lnTo>
                    <a:pt x="160" y="20"/>
                  </a:lnTo>
                  <a:lnTo>
                    <a:pt x="151" y="34"/>
                  </a:lnTo>
                  <a:lnTo>
                    <a:pt x="135" y="51"/>
                  </a:lnTo>
                  <a:lnTo>
                    <a:pt x="116" y="67"/>
                  </a:lnTo>
                  <a:lnTo>
                    <a:pt x="92" y="76"/>
                  </a:lnTo>
                  <a:lnTo>
                    <a:pt x="64" y="70"/>
                  </a:lnTo>
                  <a:lnTo>
                    <a:pt x="33" y="46"/>
                  </a:lnTo>
                  <a:lnTo>
                    <a:pt x="0" y="0"/>
                  </a:lnTo>
                  <a:lnTo>
                    <a:pt x="4" y="5"/>
                  </a:lnTo>
                  <a:lnTo>
                    <a:pt x="14" y="15"/>
                  </a:lnTo>
                  <a:lnTo>
                    <a:pt x="30" y="29"/>
                  </a:lnTo>
                  <a:lnTo>
                    <a:pt x="51" y="43"/>
                  </a:lnTo>
                  <a:lnTo>
                    <a:pt x="75" y="51"/>
                  </a:lnTo>
                  <a:lnTo>
                    <a:pt x="103" y="51"/>
                  </a:lnTo>
                  <a:lnTo>
                    <a:pt x="132" y="39"/>
                  </a:lnTo>
                  <a:lnTo>
                    <a:pt x="163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8" name="Freeform 111"/>
            <p:cNvSpPr>
              <a:spLocks/>
            </p:cNvSpPr>
            <p:nvPr/>
          </p:nvSpPr>
          <p:spPr bwMode="auto">
            <a:xfrm>
              <a:off x="683" y="1496"/>
              <a:ext cx="178" cy="60"/>
            </a:xfrm>
            <a:custGeom>
              <a:avLst/>
              <a:gdLst>
                <a:gd name="T0" fmla="*/ 178 w 178"/>
                <a:gd name="T1" fmla="*/ 55 h 60"/>
                <a:gd name="T2" fmla="*/ 176 w 178"/>
                <a:gd name="T3" fmla="*/ 52 h 60"/>
                <a:gd name="T4" fmla="*/ 171 w 178"/>
                <a:gd name="T5" fmla="*/ 41 h 60"/>
                <a:gd name="T6" fmla="*/ 161 w 178"/>
                <a:gd name="T7" fmla="*/ 27 h 60"/>
                <a:gd name="T8" fmla="*/ 145 w 178"/>
                <a:gd name="T9" fmla="*/ 13 h 60"/>
                <a:gd name="T10" fmla="*/ 123 w 178"/>
                <a:gd name="T11" fmla="*/ 3 h 60"/>
                <a:gd name="T12" fmla="*/ 91 w 178"/>
                <a:gd name="T13" fmla="*/ 0 h 60"/>
                <a:gd name="T14" fmla="*/ 52 w 178"/>
                <a:gd name="T15" fmla="*/ 5 h 60"/>
                <a:gd name="T16" fmla="*/ 3 w 178"/>
                <a:gd name="T17" fmla="*/ 22 h 60"/>
                <a:gd name="T18" fmla="*/ 1 w 178"/>
                <a:gd name="T19" fmla="*/ 26 h 60"/>
                <a:gd name="T20" fmla="*/ 0 w 178"/>
                <a:gd name="T21" fmla="*/ 36 h 60"/>
                <a:gd name="T22" fmla="*/ 0 w 178"/>
                <a:gd name="T23" fmla="*/ 48 h 60"/>
                <a:gd name="T24" fmla="*/ 5 w 178"/>
                <a:gd name="T25" fmla="*/ 60 h 60"/>
                <a:gd name="T26" fmla="*/ 5 w 178"/>
                <a:gd name="T27" fmla="*/ 55 h 60"/>
                <a:gd name="T28" fmla="*/ 8 w 178"/>
                <a:gd name="T29" fmla="*/ 45 h 60"/>
                <a:gd name="T30" fmla="*/ 15 w 178"/>
                <a:gd name="T31" fmla="*/ 32 h 60"/>
                <a:gd name="T32" fmla="*/ 33 w 178"/>
                <a:gd name="T33" fmla="*/ 26 h 60"/>
                <a:gd name="T34" fmla="*/ 38 w 178"/>
                <a:gd name="T35" fmla="*/ 24 h 60"/>
                <a:gd name="T36" fmla="*/ 50 w 178"/>
                <a:gd name="T37" fmla="*/ 20 h 60"/>
                <a:gd name="T38" fmla="*/ 67 w 178"/>
                <a:gd name="T39" fmla="*/ 17 h 60"/>
                <a:gd name="T40" fmla="*/ 90 w 178"/>
                <a:gd name="T41" fmla="*/ 15 h 60"/>
                <a:gd name="T42" fmla="*/ 114 w 178"/>
                <a:gd name="T43" fmla="*/ 15 h 60"/>
                <a:gd name="T44" fmla="*/ 138 w 178"/>
                <a:gd name="T45" fmla="*/ 22 h 60"/>
                <a:gd name="T46" fmla="*/ 161 w 178"/>
                <a:gd name="T47" fmla="*/ 34 h 60"/>
                <a:gd name="T48" fmla="*/ 178 w 178"/>
                <a:gd name="T49" fmla="*/ 55 h 6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78" h="60">
                  <a:moveTo>
                    <a:pt x="178" y="55"/>
                  </a:moveTo>
                  <a:lnTo>
                    <a:pt x="176" y="52"/>
                  </a:lnTo>
                  <a:lnTo>
                    <a:pt x="171" y="41"/>
                  </a:lnTo>
                  <a:lnTo>
                    <a:pt x="161" y="27"/>
                  </a:lnTo>
                  <a:lnTo>
                    <a:pt x="145" y="13"/>
                  </a:lnTo>
                  <a:lnTo>
                    <a:pt x="123" y="3"/>
                  </a:lnTo>
                  <a:lnTo>
                    <a:pt x="91" y="0"/>
                  </a:lnTo>
                  <a:lnTo>
                    <a:pt x="52" y="5"/>
                  </a:lnTo>
                  <a:lnTo>
                    <a:pt x="3" y="22"/>
                  </a:lnTo>
                  <a:lnTo>
                    <a:pt x="1" y="26"/>
                  </a:lnTo>
                  <a:lnTo>
                    <a:pt x="0" y="36"/>
                  </a:lnTo>
                  <a:lnTo>
                    <a:pt x="0" y="48"/>
                  </a:lnTo>
                  <a:lnTo>
                    <a:pt x="5" y="60"/>
                  </a:lnTo>
                  <a:lnTo>
                    <a:pt x="5" y="55"/>
                  </a:lnTo>
                  <a:lnTo>
                    <a:pt x="8" y="45"/>
                  </a:lnTo>
                  <a:lnTo>
                    <a:pt x="15" y="32"/>
                  </a:lnTo>
                  <a:lnTo>
                    <a:pt x="33" y="26"/>
                  </a:lnTo>
                  <a:lnTo>
                    <a:pt x="38" y="24"/>
                  </a:lnTo>
                  <a:lnTo>
                    <a:pt x="50" y="20"/>
                  </a:lnTo>
                  <a:lnTo>
                    <a:pt x="67" y="17"/>
                  </a:lnTo>
                  <a:lnTo>
                    <a:pt x="90" y="15"/>
                  </a:lnTo>
                  <a:lnTo>
                    <a:pt x="114" y="15"/>
                  </a:lnTo>
                  <a:lnTo>
                    <a:pt x="138" y="22"/>
                  </a:lnTo>
                  <a:lnTo>
                    <a:pt x="161" y="34"/>
                  </a:lnTo>
                  <a:lnTo>
                    <a:pt x="178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9" name="Freeform 112"/>
            <p:cNvSpPr>
              <a:spLocks/>
            </p:cNvSpPr>
            <p:nvPr/>
          </p:nvSpPr>
          <p:spPr bwMode="auto">
            <a:xfrm>
              <a:off x="582" y="1717"/>
              <a:ext cx="198" cy="313"/>
            </a:xfrm>
            <a:custGeom>
              <a:avLst/>
              <a:gdLst>
                <a:gd name="T0" fmla="*/ 16 w 198"/>
                <a:gd name="T1" fmla="*/ 0 h 313"/>
                <a:gd name="T2" fmla="*/ 13 w 198"/>
                <a:gd name="T3" fmla="*/ 9 h 313"/>
                <a:gd name="T4" fmla="*/ 6 w 198"/>
                <a:gd name="T5" fmla="*/ 35 h 313"/>
                <a:gd name="T6" fmla="*/ 0 w 198"/>
                <a:gd name="T7" fmla="*/ 73 h 313"/>
                <a:gd name="T8" fmla="*/ 4 w 198"/>
                <a:gd name="T9" fmla="*/ 118 h 313"/>
                <a:gd name="T10" fmla="*/ 19 w 198"/>
                <a:gd name="T11" fmla="*/ 170 h 313"/>
                <a:gd name="T12" fmla="*/ 54 w 198"/>
                <a:gd name="T13" fmla="*/ 222 h 313"/>
                <a:gd name="T14" fmla="*/ 111 w 198"/>
                <a:gd name="T15" fmla="*/ 270 h 313"/>
                <a:gd name="T16" fmla="*/ 198 w 198"/>
                <a:gd name="T17" fmla="*/ 313 h 313"/>
                <a:gd name="T18" fmla="*/ 187 w 198"/>
                <a:gd name="T19" fmla="*/ 308 h 313"/>
                <a:gd name="T20" fmla="*/ 161 w 198"/>
                <a:gd name="T21" fmla="*/ 294 h 313"/>
                <a:gd name="T22" fmla="*/ 127 w 198"/>
                <a:gd name="T23" fmla="*/ 270 h 313"/>
                <a:gd name="T24" fmla="*/ 87 w 198"/>
                <a:gd name="T25" fmla="*/ 237 h 313"/>
                <a:gd name="T26" fmla="*/ 51 w 198"/>
                <a:gd name="T27" fmla="*/ 194 h 313"/>
                <a:gd name="T28" fmla="*/ 23 w 198"/>
                <a:gd name="T29" fmla="*/ 140 h 313"/>
                <a:gd name="T30" fmla="*/ 9 w 198"/>
                <a:gd name="T31" fmla="*/ 74 h 313"/>
                <a:gd name="T32" fmla="*/ 16 w 198"/>
                <a:gd name="T33" fmla="*/ 0 h 31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98" h="313">
                  <a:moveTo>
                    <a:pt x="16" y="0"/>
                  </a:moveTo>
                  <a:lnTo>
                    <a:pt x="13" y="9"/>
                  </a:lnTo>
                  <a:lnTo>
                    <a:pt x="6" y="35"/>
                  </a:lnTo>
                  <a:lnTo>
                    <a:pt x="0" y="73"/>
                  </a:lnTo>
                  <a:lnTo>
                    <a:pt x="4" y="118"/>
                  </a:lnTo>
                  <a:lnTo>
                    <a:pt x="19" y="170"/>
                  </a:lnTo>
                  <a:lnTo>
                    <a:pt x="54" y="222"/>
                  </a:lnTo>
                  <a:lnTo>
                    <a:pt x="111" y="270"/>
                  </a:lnTo>
                  <a:lnTo>
                    <a:pt x="198" y="313"/>
                  </a:lnTo>
                  <a:lnTo>
                    <a:pt x="187" y="308"/>
                  </a:lnTo>
                  <a:lnTo>
                    <a:pt x="161" y="294"/>
                  </a:lnTo>
                  <a:lnTo>
                    <a:pt x="127" y="270"/>
                  </a:lnTo>
                  <a:lnTo>
                    <a:pt x="87" y="237"/>
                  </a:lnTo>
                  <a:lnTo>
                    <a:pt x="51" y="194"/>
                  </a:lnTo>
                  <a:lnTo>
                    <a:pt x="23" y="140"/>
                  </a:lnTo>
                  <a:lnTo>
                    <a:pt x="9" y="7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00" name="Freeform 113"/>
            <p:cNvSpPr>
              <a:spLocks/>
            </p:cNvSpPr>
            <p:nvPr/>
          </p:nvSpPr>
          <p:spPr bwMode="auto">
            <a:xfrm>
              <a:off x="690" y="1869"/>
              <a:ext cx="263" cy="137"/>
            </a:xfrm>
            <a:custGeom>
              <a:avLst/>
              <a:gdLst>
                <a:gd name="T0" fmla="*/ 0 w 263"/>
                <a:gd name="T1" fmla="*/ 68 h 137"/>
                <a:gd name="T2" fmla="*/ 10 w 263"/>
                <a:gd name="T3" fmla="*/ 73 h 137"/>
                <a:gd name="T4" fmla="*/ 38 w 263"/>
                <a:gd name="T5" fmla="*/ 87 h 137"/>
                <a:gd name="T6" fmla="*/ 78 w 263"/>
                <a:gd name="T7" fmla="*/ 102 h 137"/>
                <a:gd name="T8" fmla="*/ 123 w 263"/>
                <a:gd name="T9" fmla="*/ 113 h 137"/>
                <a:gd name="T10" fmla="*/ 169 w 263"/>
                <a:gd name="T11" fmla="*/ 115 h 137"/>
                <a:gd name="T12" fmla="*/ 213 w 263"/>
                <a:gd name="T13" fmla="*/ 99 h 137"/>
                <a:gd name="T14" fmla="*/ 245 w 263"/>
                <a:gd name="T15" fmla="*/ 63 h 137"/>
                <a:gd name="T16" fmla="*/ 263 w 263"/>
                <a:gd name="T17" fmla="*/ 0 h 137"/>
                <a:gd name="T18" fmla="*/ 263 w 263"/>
                <a:gd name="T19" fmla="*/ 4 h 137"/>
                <a:gd name="T20" fmla="*/ 263 w 263"/>
                <a:gd name="T21" fmla="*/ 11 h 137"/>
                <a:gd name="T22" fmla="*/ 263 w 263"/>
                <a:gd name="T23" fmla="*/ 23 h 137"/>
                <a:gd name="T24" fmla="*/ 261 w 263"/>
                <a:gd name="T25" fmla="*/ 38 h 137"/>
                <a:gd name="T26" fmla="*/ 258 w 263"/>
                <a:gd name="T27" fmla="*/ 54 h 137"/>
                <a:gd name="T28" fmla="*/ 252 w 263"/>
                <a:gd name="T29" fmla="*/ 71 h 137"/>
                <a:gd name="T30" fmla="*/ 245 w 263"/>
                <a:gd name="T31" fmla="*/ 89 h 137"/>
                <a:gd name="T32" fmla="*/ 235 w 263"/>
                <a:gd name="T33" fmla="*/ 106 h 137"/>
                <a:gd name="T34" fmla="*/ 221 w 263"/>
                <a:gd name="T35" fmla="*/ 120 h 137"/>
                <a:gd name="T36" fmla="*/ 204 w 263"/>
                <a:gd name="T37" fmla="*/ 130 h 137"/>
                <a:gd name="T38" fmla="*/ 183 w 263"/>
                <a:gd name="T39" fmla="*/ 137 h 137"/>
                <a:gd name="T40" fmla="*/ 157 w 263"/>
                <a:gd name="T41" fmla="*/ 137 h 137"/>
                <a:gd name="T42" fmla="*/ 126 w 263"/>
                <a:gd name="T43" fmla="*/ 132 h 137"/>
                <a:gd name="T44" fmla="*/ 90 w 263"/>
                <a:gd name="T45" fmla="*/ 120 h 137"/>
                <a:gd name="T46" fmla="*/ 48 w 263"/>
                <a:gd name="T47" fmla="*/ 99 h 137"/>
                <a:gd name="T48" fmla="*/ 0 w 263"/>
                <a:gd name="T49" fmla="*/ 68 h 13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63" h="137">
                  <a:moveTo>
                    <a:pt x="0" y="68"/>
                  </a:moveTo>
                  <a:lnTo>
                    <a:pt x="10" y="73"/>
                  </a:lnTo>
                  <a:lnTo>
                    <a:pt x="38" y="87"/>
                  </a:lnTo>
                  <a:lnTo>
                    <a:pt x="78" y="102"/>
                  </a:lnTo>
                  <a:lnTo>
                    <a:pt x="123" y="113"/>
                  </a:lnTo>
                  <a:lnTo>
                    <a:pt x="169" y="115"/>
                  </a:lnTo>
                  <a:lnTo>
                    <a:pt x="213" y="99"/>
                  </a:lnTo>
                  <a:lnTo>
                    <a:pt x="245" y="63"/>
                  </a:lnTo>
                  <a:lnTo>
                    <a:pt x="263" y="0"/>
                  </a:lnTo>
                  <a:lnTo>
                    <a:pt x="263" y="4"/>
                  </a:lnTo>
                  <a:lnTo>
                    <a:pt x="263" y="11"/>
                  </a:lnTo>
                  <a:lnTo>
                    <a:pt x="263" y="23"/>
                  </a:lnTo>
                  <a:lnTo>
                    <a:pt x="261" y="38"/>
                  </a:lnTo>
                  <a:lnTo>
                    <a:pt x="258" y="54"/>
                  </a:lnTo>
                  <a:lnTo>
                    <a:pt x="252" y="71"/>
                  </a:lnTo>
                  <a:lnTo>
                    <a:pt x="245" y="89"/>
                  </a:lnTo>
                  <a:lnTo>
                    <a:pt x="235" y="106"/>
                  </a:lnTo>
                  <a:lnTo>
                    <a:pt x="221" y="120"/>
                  </a:lnTo>
                  <a:lnTo>
                    <a:pt x="204" y="130"/>
                  </a:lnTo>
                  <a:lnTo>
                    <a:pt x="183" y="137"/>
                  </a:lnTo>
                  <a:lnTo>
                    <a:pt x="157" y="137"/>
                  </a:lnTo>
                  <a:lnTo>
                    <a:pt x="126" y="132"/>
                  </a:lnTo>
                  <a:lnTo>
                    <a:pt x="90" y="120"/>
                  </a:lnTo>
                  <a:lnTo>
                    <a:pt x="48" y="99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01" name="Freeform 114"/>
            <p:cNvSpPr>
              <a:spLocks/>
            </p:cNvSpPr>
            <p:nvPr/>
          </p:nvSpPr>
          <p:spPr bwMode="auto">
            <a:xfrm>
              <a:off x="539" y="1816"/>
              <a:ext cx="381" cy="974"/>
            </a:xfrm>
            <a:custGeom>
              <a:avLst/>
              <a:gdLst>
                <a:gd name="T0" fmla="*/ 0 w 381"/>
                <a:gd name="T1" fmla="*/ 0 h 974"/>
                <a:gd name="T2" fmla="*/ 2 w 381"/>
                <a:gd name="T3" fmla="*/ 14 h 974"/>
                <a:gd name="T4" fmla="*/ 5 w 381"/>
                <a:gd name="T5" fmla="*/ 48 h 974"/>
                <a:gd name="T6" fmla="*/ 17 w 381"/>
                <a:gd name="T7" fmla="*/ 98 h 974"/>
                <a:gd name="T8" fmla="*/ 38 w 381"/>
                <a:gd name="T9" fmla="*/ 157 h 974"/>
                <a:gd name="T10" fmla="*/ 69 w 381"/>
                <a:gd name="T11" fmla="*/ 216 h 974"/>
                <a:gd name="T12" fmla="*/ 116 w 381"/>
                <a:gd name="T13" fmla="*/ 270 h 974"/>
                <a:gd name="T14" fmla="*/ 178 w 381"/>
                <a:gd name="T15" fmla="*/ 309 h 974"/>
                <a:gd name="T16" fmla="*/ 261 w 381"/>
                <a:gd name="T17" fmla="*/ 330 h 974"/>
                <a:gd name="T18" fmla="*/ 272 w 381"/>
                <a:gd name="T19" fmla="*/ 347 h 974"/>
                <a:gd name="T20" fmla="*/ 298 w 381"/>
                <a:gd name="T21" fmla="*/ 398 h 974"/>
                <a:gd name="T22" fmla="*/ 331 w 381"/>
                <a:gd name="T23" fmla="*/ 472 h 974"/>
                <a:gd name="T24" fmla="*/ 362 w 381"/>
                <a:gd name="T25" fmla="*/ 564 h 974"/>
                <a:gd name="T26" fmla="*/ 381 w 381"/>
                <a:gd name="T27" fmla="*/ 668 h 974"/>
                <a:gd name="T28" fmla="*/ 381 w 381"/>
                <a:gd name="T29" fmla="*/ 773 h 974"/>
                <a:gd name="T30" fmla="*/ 353 w 381"/>
                <a:gd name="T31" fmla="*/ 879 h 974"/>
                <a:gd name="T32" fmla="*/ 289 w 381"/>
                <a:gd name="T33" fmla="*/ 974 h 974"/>
                <a:gd name="T34" fmla="*/ 296 w 381"/>
                <a:gd name="T35" fmla="*/ 965 h 974"/>
                <a:gd name="T36" fmla="*/ 315 w 381"/>
                <a:gd name="T37" fmla="*/ 938 h 974"/>
                <a:gd name="T38" fmla="*/ 336 w 381"/>
                <a:gd name="T39" fmla="*/ 893 h 974"/>
                <a:gd name="T40" fmla="*/ 353 w 381"/>
                <a:gd name="T41" fmla="*/ 827 h 974"/>
                <a:gd name="T42" fmla="*/ 362 w 381"/>
                <a:gd name="T43" fmla="*/ 742 h 974"/>
                <a:gd name="T44" fmla="*/ 353 w 381"/>
                <a:gd name="T45" fmla="*/ 635 h 974"/>
                <a:gd name="T46" fmla="*/ 320 w 381"/>
                <a:gd name="T47" fmla="*/ 507 h 974"/>
                <a:gd name="T48" fmla="*/ 256 w 381"/>
                <a:gd name="T49" fmla="*/ 356 h 974"/>
                <a:gd name="T50" fmla="*/ 244 w 381"/>
                <a:gd name="T51" fmla="*/ 353 h 974"/>
                <a:gd name="T52" fmla="*/ 213 w 381"/>
                <a:gd name="T53" fmla="*/ 344 h 974"/>
                <a:gd name="T54" fmla="*/ 170 w 381"/>
                <a:gd name="T55" fmla="*/ 325 h 974"/>
                <a:gd name="T56" fmla="*/ 121 w 381"/>
                <a:gd name="T57" fmla="*/ 294 h 974"/>
                <a:gd name="T58" fmla="*/ 73 w 381"/>
                <a:gd name="T59" fmla="*/ 249 h 974"/>
                <a:gd name="T60" fmla="*/ 31 w 381"/>
                <a:gd name="T61" fmla="*/ 187 h 974"/>
                <a:gd name="T62" fmla="*/ 5 w 381"/>
                <a:gd name="T63" fmla="*/ 104 h 974"/>
                <a:gd name="T64" fmla="*/ 0 w 381"/>
                <a:gd name="T65" fmla="*/ 0 h 97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81" h="974">
                  <a:moveTo>
                    <a:pt x="0" y="0"/>
                  </a:moveTo>
                  <a:lnTo>
                    <a:pt x="2" y="14"/>
                  </a:lnTo>
                  <a:lnTo>
                    <a:pt x="5" y="48"/>
                  </a:lnTo>
                  <a:lnTo>
                    <a:pt x="17" y="98"/>
                  </a:lnTo>
                  <a:lnTo>
                    <a:pt x="38" y="157"/>
                  </a:lnTo>
                  <a:lnTo>
                    <a:pt x="69" y="216"/>
                  </a:lnTo>
                  <a:lnTo>
                    <a:pt x="116" y="270"/>
                  </a:lnTo>
                  <a:lnTo>
                    <a:pt x="178" y="309"/>
                  </a:lnTo>
                  <a:lnTo>
                    <a:pt x="261" y="330"/>
                  </a:lnTo>
                  <a:lnTo>
                    <a:pt x="272" y="347"/>
                  </a:lnTo>
                  <a:lnTo>
                    <a:pt x="298" y="398"/>
                  </a:lnTo>
                  <a:lnTo>
                    <a:pt x="331" y="472"/>
                  </a:lnTo>
                  <a:lnTo>
                    <a:pt x="362" y="564"/>
                  </a:lnTo>
                  <a:lnTo>
                    <a:pt x="381" y="668"/>
                  </a:lnTo>
                  <a:lnTo>
                    <a:pt x="381" y="773"/>
                  </a:lnTo>
                  <a:lnTo>
                    <a:pt x="353" y="879"/>
                  </a:lnTo>
                  <a:lnTo>
                    <a:pt x="289" y="974"/>
                  </a:lnTo>
                  <a:lnTo>
                    <a:pt x="296" y="965"/>
                  </a:lnTo>
                  <a:lnTo>
                    <a:pt x="315" y="938"/>
                  </a:lnTo>
                  <a:lnTo>
                    <a:pt x="336" y="893"/>
                  </a:lnTo>
                  <a:lnTo>
                    <a:pt x="353" y="827"/>
                  </a:lnTo>
                  <a:lnTo>
                    <a:pt x="362" y="742"/>
                  </a:lnTo>
                  <a:lnTo>
                    <a:pt x="353" y="635"/>
                  </a:lnTo>
                  <a:lnTo>
                    <a:pt x="320" y="507"/>
                  </a:lnTo>
                  <a:lnTo>
                    <a:pt x="256" y="356"/>
                  </a:lnTo>
                  <a:lnTo>
                    <a:pt x="244" y="353"/>
                  </a:lnTo>
                  <a:lnTo>
                    <a:pt x="213" y="344"/>
                  </a:lnTo>
                  <a:lnTo>
                    <a:pt x="170" y="325"/>
                  </a:lnTo>
                  <a:lnTo>
                    <a:pt x="121" y="294"/>
                  </a:lnTo>
                  <a:lnTo>
                    <a:pt x="73" y="249"/>
                  </a:lnTo>
                  <a:lnTo>
                    <a:pt x="31" y="187"/>
                  </a:lnTo>
                  <a:lnTo>
                    <a:pt x="5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02" name="Freeform 115"/>
            <p:cNvSpPr>
              <a:spLocks/>
            </p:cNvSpPr>
            <p:nvPr/>
          </p:nvSpPr>
          <p:spPr bwMode="auto">
            <a:xfrm>
              <a:off x="958" y="1847"/>
              <a:ext cx="235" cy="792"/>
            </a:xfrm>
            <a:custGeom>
              <a:avLst/>
              <a:gdLst>
                <a:gd name="T0" fmla="*/ 3 w 235"/>
                <a:gd name="T1" fmla="*/ 0 h 792"/>
                <a:gd name="T2" fmla="*/ 9 w 235"/>
                <a:gd name="T3" fmla="*/ 9 h 792"/>
                <a:gd name="T4" fmla="*/ 21 w 235"/>
                <a:gd name="T5" fmla="*/ 29 h 792"/>
                <a:gd name="T6" fmla="*/ 35 w 235"/>
                <a:gd name="T7" fmla="*/ 62 h 792"/>
                <a:gd name="T8" fmla="*/ 48 w 235"/>
                <a:gd name="T9" fmla="*/ 102 h 792"/>
                <a:gd name="T10" fmla="*/ 57 w 235"/>
                <a:gd name="T11" fmla="*/ 149 h 792"/>
                <a:gd name="T12" fmla="*/ 59 w 235"/>
                <a:gd name="T13" fmla="*/ 199 h 792"/>
                <a:gd name="T14" fmla="*/ 47 w 235"/>
                <a:gd name="T15" fmla="*/ 247 h 792"/>
                <a:gd name="T16" fmla="*/ 17 w 235"/>
                <a:gd name="T17" fmla="*/ 294 h 792"/>
                <a:gd name="T18" fmla="*/ 19 w 235"/>
                <a:gd name="T19" fmla="*/ 320 h 792"/>
                <a:gd name="T20" fmla="*/ 22 w 235"/>
                <a:gd name="T21" fmla="*/ 389 h 792"/>
                <a:gd name="T22" fmla="*/ 33 w 235"/>
                <a:gd name="T23" fmla="*/ 484 h 792"/>
                <a:gd name="T24" fmla="*/ 50 w 235"/>
                <a:gd name="T25" fmla="*/ 588 h 792"/>
                <a:gd name="T26" fmla="*/ 76 w 235"/>
                <a:gd name="T27" fmla="*/ 683 h 792"/>
                <a:gd name="T28" fmla="*/ 116 w 235"/>
                <a:gd name="T29" fmla="*/ 753 h 792"/>
                <a:gd name="T30" fmla="*/ 168 w 235"/>
                <a:gd name="T31" fmla="*/ 782 h 792"/>
                <a:gd name="T32" fmla="*/ 235 w 235"/>
                <a:gd name="T33" fmla="*/ 753 h 792"/>
                <a:gd name="T34" fmla="*/ 227 w 235"/>
                <a:gd name="T35" fmla="*/ 761 h 792"/>
                <a:gd name="T36" fmla="*/ 202 w 235"/>
                <a:gd name="T37" fmla="*/ 778 h 792"/>
                <a:gd name="T38" fmla="*/ 168 w 235"/>
                <a:gd name="T39" fmla="*/ 792 h 792"/>
                <a:gd name="T40" fmla="*/ 128 w 235"/>
                <a:gd name="T41" fmla="*/ 785 h 792"/>
                <a:gd name="T42" fmla="*/ 88 w 235"/>
                <a:gd name="T43" fmla="*/ 747 h 792"/>
                <a:gd name="T44" fmla="*/ 48 w 235"/>
                <a:gd name="T45" fmla="*/ 664 h 792"/>
                <a:gd name="T46" fmla="*/ 19 w 235"/>
                <a:gd name="T47" fmla="*/ 521 h 792"/>
                <a:gd name="T48" fmla="*/ 0 w 235"/>
                <a:gd name="T49" fmla="*/ 304 h 792"/>
                <a:gd name="T50" fmla="*/ 3 w 235"/>
                <a:gd name="T51" fmla="*/ 299 h 792"/>
                <a:gd name="T52" fmla="*/ 14 w 235"/>
                <a:gd name="T53" fmla="*/ 285 h 792"/>
                <a:gd name="T54" fmla="*/ 28 w 235"/>
                <a:gd name="T55" fmla="*/ 261 h 792"/>
                <a:gd name="T56" fmla="*/ 38 w 235"/>
                <a:gd name="T57" fmla="*/ 227 h 792"/>
                <a:gd name="T58" fmla="*/ 45 w 235"/>
                <a:gd name="T59" fmla="*/ 185 h 792"/>
                <a:gd name="T60" fmla="*/ 45 w 235"/>
                <a:gd name="T61" fmla="*/ 131 h 792"/>
                <a:gd name="T62" fmla="*/ 31 w 235"/>
                <a:gd name="T63" fmla="*/ 71 h 792"/>
                <a:gd name="T64" fmla="*/ 3 w 235"/>
                <a:gd name="T65" fmla="*/ 0 h 79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35" h="792">
                  <a:moveTo>
                    <a:pt x="3" y="0"/>
                  </a:moveTo>
                  <a:lnTo>
                    <a:pt x="9" y="9"/>
                  </a:lnTo>
                  <a:lnTo>
                    <a:pt x="21" y="29"/>
                  </a:lnTo>
                  <a:lnTo>
                    <a:pt x="35" y="62"/>
                  </a:lnTo>
                  <a:lnTo>
                    <a:pt x="48" y="102"/>
                  </a:lnTo>
                  <a:lnTo>
                    <a:pt x="57" y="149"/>
                  </a:lnTo>
                  <a:lnTo>
                    <a:pt x="59" y="199"/>
                  </a:lnTo>
                  <a:lnTo>
                    <a:pt x="47" y="247"/>
                  </a:lnTo>
                  <a:lnTo>
                    <a:pt x="17" y="294"/>
                  </a:lnTo>
                  <a:lnTo>
                    <a:pt x="19" y="320"/>
                  </a:lnTo>
                  <a:lnTo>
                    <a:pt x="22" y="389"/>
                  </a:lnTo>
                  <a:lnTo>
                    <a:pt x="33" y="484"/>
                  </a:lnTo>
                  <a:lnTo>
                    <a:pt x="50" y="588"/>
                  </a:lnTo>
                  <a:lnTo>
                    <a:pt x="76" y="683"/>
                  </a:lnTo>
                  <a:lnTo>
                    <a:pt x="116" y="753"/>
                  </a:lnTo>
                  <a:lnTo>
                    <a:pt x="168" y="782"/>
                  </a:lnTo>
                  <a:lnTo>
                    <a:pt x="235" y="753"/>
                  </a:lnTo>
                  <a:lnTo>
                    <a:pt x="227" y="761"/>
                  </a:lnTo>
                  <a:lnTo>
                    <a:pt x="202" y="778"/>
                  </a:lnTo>
                  <a:lnTo>
                    <a:pt x="168" y="792"/>
                  </a:lnTo>
                  <a:lnTo>
                    <a:pt x="128" y="785"/>
                  </a:lnTo>
                  <a:lnTo>
                    <a:pt x="88" y="747"/>
                  </a:lnTo>
                  <a:lnTo>
                    <a:pt x="48" y="664"/>
                  </a:lnTo>
                  <a:lnTo>
                    <a:pt x="19" y="521"/>
                  </a:lnTo>
                  <a:lnTo>
                    <a:pt x="0" y="304"/>
                  </a:lnTo>
                  <a:lnTo>
                    <a:pt x="3" y="299"/>
                  </a:lnTo>
                  <a:lnTo>
                    <a:pt x="14" y="285"/>
                  </a:lnTo>
                  <a:lnTo>
                    <a:pt x="28" y="261"/>
                  </a:lnTo>
                  <a:lnTo>
                    <a:pt x="38" y="227"/>
                  </a:lnTo>
                  <a:lnTo>
                    <a:pt x="45" y="185"/>
                  </a:lnTo>
                  <a:lnTo>
                    <a:pt x="45" y="131"/>
                  </a:lnTo>
                  <a:lnTo>
                    <a:pt x="31" y="7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03" name="Freeform 116"/>
            <p:cNvSpPr>
              <a:spLocks/>
            </p:cNvSpPr>
            <p:nvPr/>
          </p:nvSpPr>
          <p:spPr bwMode="auto">
            <a:xfrm>
              <a:off x="1089" y="1856"/>
              <a:ext cx="97" cy="455"/>
            </a:xfrm>
            <a:custGeom>
              <a:avLst/>
              <a:gdLst>
                <a:gd name="T0" fmla="*/ 18 w 97"/>
                <a:gd name="T1" fmla="*/ 0 h 455"/>
                <a:gd name="T2" fmla="*/ 11 w 97"/>
                <a:gd name="T3" fmla="*/ 15 h 455"/>
                <a:gd name="T4" fmla="*/ 2 w 97"/>
                <a:gd name="T5" fmla="*/ 58 h 455"/>
                <a:gd name="T6" fmla="*/ 0 w 97"/>
                <a:gd name="T7" fmla="*/ 122 h 455"/>
                <a:gd name="T8" fmla="*/ 21 w 97"/>
                <a:gd name="T9" fmla="*/ 200 h 455"/>
                <a:gd name="T10" fmla="*/ 26 w 97"/>
                <a:gd name="T11" fmla="*/ 205 h 455"/>
                <a:gd name="T12" fmla="*/ 37 w 97"/>
                <a:gd name="T13" fmla="*/ 223 h 455"/>
                <a:gd name="T14" fmla="*/ 52 w 97"/>
                <a:gd name="T15" fmla="*/ 249 h 455"/>
                <a:gd name="T16" fmla="*/ 66 w 97"/>
                <a:gd name="T17" fmla="*/ 280 h 455"/>
                <a:gd name="T18" fmla="*/ 78 w 97"/>
                <a:gd name="T19" fmla="*/ 320 h 455"/>
                <a:gd name="T20" fmla="*/ 85 w 97"/>
                <a:gd name="T21" fmla="*/ 363 h 455"/>
                <a:gd name="T22" fmla="*/ 83 w 97"/>
                <a:gd name="T23" fmla="*/ 408 h 455"/>
                <a:gd name="T24" fmla="*/ 68 w 97"/>
                <a:gd name="T25" fmla="*/ 455 h 455"/>
                <a:gd name="T26" fmla="*/ 71 w 97"/>
                <a:gd name="T27" fmla="*/ 451 h 455"/>
                <a:gd name="T28" fmla="*/ 78 w 97"/>
                <a:gd name="T29" fmla="*/ 439 h 455"/>
                <a:gd name="T30" fmla="*/ 89 w 97"/>
                <a:gd name="T31" fmla="*/ 418 h 455"/>
                <a:gd name="T32" fmla="*/ 96 w 97"/>
                <a:gd name="T33" fmla="*/ 391 h 455"/>
                <a:gd name="T34" fmla="*/ 97 w 97"/>
                <a:gd name="T35" fmla="*/ 356 h 455"/>
                <a:gd name="T36" fmla="*/ 92 w 97"/>
                <a:gd name="T37" fmla="*/ 313 h 455"/>
                <a:gd name="T38" fmla="*/ 73 w 97"/>
                <a:gd name="T39" fmla="*/ 263 h 455"/>
                <a:gd name="T40" fmla="*/ 42 w 97"/>
                <a:gd name="T41" fmla="*/ 204 h 455"/>
                <a:gd name="T42" fmla="*/ 35 w 97"/>
                <a:gd name="T43" fmla="*/ 186 h 455"/>
                <a:gd name="T44" fmla="*/ 23 w 97"/>
                <a:gd name="T45" fmla="*/ 141 h 455"/>
                <a:gd name="T46" fmla="*/ 13 w 97"/>
                <a:gd name="T47" fmla="*/ 77 h 455"/>
                <a:gd name="T48" fmla="*/ 18 w 97"/>
                <a:gd name="T49" fmla="*/ 0 h 45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97" h="455">
                  <a:moveTo>
                    <a:pt x="18" y="0"/>
                  </a:moveTo>
                  <a:lnTo>
                    <a:pt x="11" y="15"/>
                  </a:lnTo>
                  <a:lnTo>
                    <a:pt x="2" y="58"/>
                  </a:lnTo>
                  <a:lnTo>
                    <a:pt x="0" y="122"/>
                  </a:lnTo>
                  <a:lnTo>
                    <a:pt x="21" y="200"/>
                  </a:lnTo>
                  <a:lnTo>
                    <a:pt x="26" y="205"/>
                  </a:lnTo>
                  <a:lnTo>
                    <a:pt x="37" y="223"/>
                  </a:lnTo>
                  <a:lnTo>
                    <a:pt x="52" y="249"/>
                  </a:lnTo>
                  <a:lnTo>
                    <a:pt x="66" y="280"/>
                  </a:lnTo>
                  <a:lnTo>
                    <a:pt x="78" y="320"/>
                  </a:lnTo>
                  <a:lnTo>
                    <a:pt x="85" y="363"/>
                  </a:lnTo>
                  <a:lnTo>
                    <a:pt x="83" y="408"/>
                  </a:lnTo>
                  <a:lnTo>
                    <a:pt x="68" y="455"/>
                  </a:lnTo>
                  <a:lnTo>
                    <a:pt x="71" y="451"/>
                  </a:lnTo>
                  <a:lnTo>
                    <a:pt x="78" y="439"/>
                  </a:lnTo>
                  <a:lnTo>
                    <a:pt x="89" y="418"/>
                  </a:lnTo>
                  <a:lnTo>
                    <a:pt x="96" y="391"/>
                  </a:lnTo>
                  <a:lnTo>
                    <a:pt x="97" y="356"/>
                  </a:lnTo>
                  <a:lnTo>
                    <a:pt x="92" y="313"/>
                  </a:lnTo>
                  <a:lnTo>
                    <a:pt x="73" y="263"/>
                  </a:lnTo>
                  <a:lnTo>
                    <a:pt x="42" y="204"/>
                  </a:lnTo>
                  <a:lnTo>
                    <a:pt x="35" y="186"/>
                  </a:lnTo>
                  <a:lnTo>
                    <a:pt x="23" y="141"/>
                  </a:lnTo>
                  <a:lnTo>
                    <a:pt x="13" y="77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04" name="Freeform 117"/>
            <p:cNvSpPr>
              <a:spLocks/>
            </p:cNvSpPr>
            <p:nvPr/>
          </p:nvSpPr>
          <p:spPr bwMode="auto">
            <a:xfrm>
              <a:off x="1148" y="2335"/>
              <a:ext cx="50" cy="223"/>
            </a:xfrm>
            <a:custGeom>
              <a:avLst/>
              <a:gdLst>
                <a:gd name="T0" fmla="*/ 18 w 50"/>
                <a:gd name="T1" fmla="*/ 0 h 223"/>
                <a:gd name="T2" fmla="*/ 16 w 50"/>
                <a:gd name="T3" fmla="*/ 5 h 223"/>
                <a:gd name="T4" fmla="*/ 11 w 50"/>
                <a:gd name="T5" fmla="*/ 19 h 223"/>
                <a:gd name="T6" fmla="*/ 4 w 50"/>
                <a:gd name="T7" fmla="*/ 41 h 223"/>
                <a:gd name="T8" fmla="*/ 0 w 50"/>
                <a:gd name="T9" fmla="*/ 69 h 223"/>
                <a:gd name="T10" fmla="*/ 0 w 50"/>
                <a:gd name="T11" fmla="*/ 104 h 223"/>
                <a:gd name="T12" fmla="*/ 7 w 50"/>
                <a:gd name="T13" fmla="*/ 140 h 223"/>
                <a:gd name="T14" fmla="*/ 23 w 50"/>
                <a:gd name="T15" fmla="*/ 181 h 223"/>
                <a:gd name="T16" fmla="*/ 50 w 50"/>
                <a:gd name="T17" fmla="*/ 223 h 223"/>
                <a:gd name="T18" fmla="*/ 49 w 50"/>
                <a:gd name="T19" fmla="*/ 218 h 223"/>
                <a:gd name="T20" fmla="*/ 42 w 50"/>
                <a:gd name="T21" fmla="*/ 201 h 223"/>
                <a:gd name="T22" fmla="*/ 33 w 50"/>
                <a:gd name="T23" fmla="*/ 176 h 223"/>
                <a:gd name="T24" fmla="*/ 24 w 50"/>
                <a:gd name="T25" fmla="*/ 145 h 223"/>
                <a:gd name="T26" fmla="*/ 16 w 50"/>
                <a:gd name="T27" fmla="*/ 111 h 223"/>
                <a:gd name="T28" fmla="*/ 12 w 50"/>
                <a:gd name="T29" fmla="*/ 74 h 223"/>
                <a:gd name="T30" fmla="*/ 12 w 50"/>
                <a:gd name="T31" fmla="*/ 36 h 223"/>
                <a:gd name="T32" fmla="*/ 18 w 50"/>
                <a:gd name="T33" fmla="*/ 0 h 22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0" h="223">
                  <a:moveTo>
                    <a:pt x="18" y="0"/>
                  </a:moveTo>
                  <a:lnTo>
                    <a:pt x="16" y="5"/>
                  </a:lnTo>
                  <a:lnTo>
                    <a:pt x="11" y="19"/>
                  </a:lnTo>
                  <a:lnTo>
                    <a:pt x="4" y="41"/>
                  </a:lnTo>
                  <a:lnTo>
                    <a:pt x="0" y="69"/>
                  </a:lnTo>
                  <a:lnTo>
                    <a:pt x="0" y="104"/>
                  </a:lnTo>
                  <a:lnTo>
                    <a:pt x="7" y="140"/>
                  </a:lnTo>
                  <a:lnTo>
                    <a:pt x="23" y="181"/>
                  </a:lnTo>
                  <a:lnTo>
                    <a:pt x="50" y="223"/>
                  </a:lnTo>
                  <a:lnTo>
                    <a:pt x="49" y="218"/>
                  </a:lnTo>
                  <a:lnTo>
                    <a:pt x="42" y="201"/>
                  </a:lnTo>
                  <a:lnTo>
                    <a:pt x="33" y="176"/>
                  </a:lnTo>
                  <a:lnTo>
                    <a:pt x="24" y="145"/>
                  </a:lnTo>
                  <a:lnTo>
                    <a:pt x="16" y="111"/>
                  </a:lnTo>
                  <a:lnTo>
                    <a:pt x="12" y="74"/>
                  </a:lnTo>
                  <a:lnTo>
                    <a:pt x="12" y="3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05" name="Freeform 118"/>
            <p:cNvSpPr>
              <a:spLocks/>
            </p:cNvSpPr>
            <p:nvPr/>
          </p:nvSpPr>
          <p:spPr bwMode="auto">
            <a:xfrm>
              <a:off x="1261" y="2314"/>
              <a:ext cx="36" cy="151"/>
            </a:xfrm>
            <a:custGeom>
              <a:avLst/>
              <a:gdLst>
                <a:gd name="T0" fmla="*/ 36 w 36"/>
                <a:gd name="T1" fmla="*/ 0 h 151"/>
                <a:gd name="T2" fmla="*/ 29 w 36"/>
                <a:gd name="T3" fmla="*/ 16 h 151"/>
                <a:gd name="T4" fmla="*/ 17 w 36"/>
                <a:gd name="T5" fmla="*/ 54 h 151"/>
                <a:gd name="T6" fmla="*/ 15 w 36"/>
                <a:gd name="T7" fmla="*/ 102 h 151"/>
                <a:gd name="T8" fmla="*/ 36 w 36"/>
                <a:gd name="T9" fmla="*/ 151 h 151"/>
                <a:gd name="T10" fmla="*/ 33 w 36"/>
                <a:gd name="T11" fmla="*/ 149 h 151"/>
                <a:gd name="T12" fmla="*/ 24 w 36"/>
                <a:gd name="T13" fmla="*/ 140 h 151"/>
                <a:gd name="T14" fmla="*/ 14 w 36"/>
                <a:gd name="T15" fmla="*/ 128 h 151"/>
                <a:gd name="T16" fmla="*/ 5 w 36"/>
                <a:gd name="T17" fmla="*/ 111 h 151"/>
                <a:gd name="T18" fmla="*/ 0 w 36"/>
                <a:gd name="T19" fmla="*/ 90 h 151"/>
                <a:gd name="T20" fmla="*/ 1 w 36"/>
                <a:gd name="T21" fmla="*/ 64 h 151"/>
                <a:gd name="T22" fmla="*/ 12 w 36"/>
                <a:gd name="T23" fmla="*/ 35 h 151"/>
                <a:gd name="T24" fmla="*/ 36 w 36"/>
                <a:gd name="T25" fmla="*/ 0 h 1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6" h="151">
                  <a:moveTo>
                    <a:pt x="36" y="0"/>
                  </a:moveTo>
                  <a:lnTo>
                    <a:pt x="29" y="16"/>
                  </a:lnTo>
                  <a:lnTo>
                    <a:pt x="17" y="54"/>
                  </a:lnTo>
                  <a:lnTo>
                    <a:pt x="15" y="102"/>
                  </a:lnTo>
                  <a:lnTo>
                    <a:pt x="36" y="151"/>
                  </a:lnTo>
                  <a:lnTo>
                    <a:pt x="33" y="149"/>
                  </a:lnTo>
                  <a:lnTo>
                    <a:pt x="24" y="140"/>
                  </a:lnTo>
                  <a:lnTo>
                    <a:pt x="14" y="128"/>
                  </a:lnTo>
                  <a:lnTo>
                    <a:pt x="5" y="111"/>
                  </a:lnTo>
                  <a:lnTo>
                    <a:pt x="0" y="90"/>
                  </a:lnTo>
                  <a:lnTo>
                    <a:pt x="1" y="64"/>
                  </a:lnTo>
                  <a:lnTo>
                    <a:pt x="12" y="3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06" name="Freeform 119"/>
            <p:cNvSpPr>
              <a:spLocks/>
            </p:cNvSpPr>
            <p:nvPr/>
          </p:nvSpPr>
          <p:spPr bwMode="auto">
            <a:xfrm>
              <a:off x="387" y="3164"/>
              <a:ext cx="182" cy="619"/>
            </a:xfrm>
            <a:custGeom>
              <a:avLst/>
              <a:gdLst>
                <a:gd name="T0" fmla="*/ 2 w 182"/>
                <a:gd name="T1" fmla="*/ 0 h 619"/>
                <a:gd name="T2" fmla="*/ 2 w 182"/>
                <a:gd name="T3" fmla="*/ 13 h 619"/>
                <a:gd name="T4" fmla="*/ 0 w 182"/>
                <a:gd name="T5" fmla="*/ 55 h 619"/>
                <a:gd name="T6" fmla="*/ 3 w 182"/>
                <a:gd name="T7" fmla="*/ 117 h 619"/>
                <a:gd name="T8" fmla="*/ 14 w 182"/>
                <a:gd name="T9" fmla="*/ 199 h 619"/>
                <a:gd name="T10" fmla="*/ 33 w 182"/>
                <a:gd name="T11" fmla="*/ 294 h 619"/>
                <a:gd name="T12" fmla="*/ 66 w 182"/>
                <a:gd name="T13" fmla="*/ 398 h 619"/>
                <a:gd name="T14" fmla="*/ 114 w 182"/>
                <a:gd name="T15" fmla="*/ 508 h 619"/>
                <a:gd name="T16" fmla="*/ 182 w 182"/>
                <a:gd name="T17" fmla="*/ 619 h 619"/>
                <a:gd name="T18" fmla="*/ 175 w 182"/>
                <a:gd name="T19" fmla="*/ 603 h 619"/>
                <a:gd name="T20" fmla="*/ 157 w 182"/>
                <a:gd name="T21" fmla="*/ 560 h 619"/>
                <a:gd name="T22" fmla="*/ 131 w 182"/>
                <a:gd name="T23" fmla="*/ 494 h 619"/>
                <a:gd name="T24" fmla="*/ 100 w 182"/>
                <a:gd name="T25" fmla="*/ 410 h 619"/>
                <a:gd name="T26" fmla="*/ 69 w 182"/>
                <a:gd name="T27" fmla="*/ 313 h 619"/>
                <a:gd name="T28" fmla="*/ 40 w 182"/>
                <a:gd name="T29" fmla="*/ 209 h 619"/>
                <a:gd name="T30" fmla="*/ 15 w 182"/>
                <a:gd name="T31" fmla="*/ 103 h 619"/>
                <a:gd name="T32" fmla="*/ 2 w 182"/>
                <a:gd name="T33" fmla="*/ 0 h 61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82" h="619">
                  <a:moveTo>
                    <a:pt x="2" y="0"/>
                  </a:moveTo>
                  <a:lnTo>
                    <a:pt x="2" y="13"/>
                  </a:lnTo>
                  <a:lnTo>
                    <a:pt x="0" y="55"/>
                  </a:lnTo>
                  <a:lnTo>
                    <a:pt x="3" y="117"/>
                  </a:lnTo>
                  <a:lnTo>
                    <a:pt x="14" y="199"/>
                  </a:lnTo>
                  <a:lnTo>
                    <a:pt x="33" y="294"/>
                  </a:lnTo>
                  <a:lnTo>
                    <a:pt x="66" y="398"/>
                  </a:lnTo>
                  <a:lnTo>
                    <a:pt x="114" y="508"/>
                  </a:lnTo>
                  <a:lnTo>
                    <a:pt x="182" y="619"/>
                  </a:lnTo>
                  <a:lnTo>
                    <a:pt x="175" y="603"/>
                  </a:lnTo>
                  <a:lnTo>
                    <a:pt x="157" y="560"/>
                  </a:lnTo>
                  <a:lnTo>
                    <a:pt x="131" y="494"/>
                  </a:lnTo>
                  <a:lnTo>
                    <a:pt x="100" y="410"/>
                  </a:lnTo>
                  <a:lnTo>
                    <a:pt x="69" y="313"/>
                  </a:lnTo>
                  <a:lnTo>
                    <a:pt x="40" y="209"/>
                  </a:lnTo>
                  <a:lnTo>
                    <a:pt x="15" y="10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07" name="Freeform 120"/>
            <p:cNvSpPr>
              <a:spLocks/>
            </p:cNvSpPr>
            <p:nvPr/>
          </p:nvSpPr>
          <p:spPr bwMode="auto">
            <a:xfrm>
              <a:off x="645" y="1802"/>
              <a:ext cx="280" cy="161"/>
            </a:xfrm>
            <a:custGeom>
              <a:avLst/>
              <a:gdLst>
                <a:gd name="T0" fmla="*/ 0 w 280"/>
                <a:gd name="T1" fmla="*/ 0 h 161"/>
                <a:gd name="T2" fmla="*/ 1 w 280"/>
                <a:gd name="T3" fmla="*/ 3 h 161"/>
                <a:gd name="T4" fmla="*/ 7 w 280"/>
                <a:gd name="T5" fmla="*/ 12 h 161"/>
                <a:gd name="T6" fmla="*/ 14 w 280"/>
                <a:gd name="T7" fmla="*/ 26 h 161"/>
                <a:gd name="T8" fmla="*/ 24 w 280"/>
                <a:gd name="T9" fmla="*/ 43 h 161"/>
                <a:gd name="T10" fmla="*/ 36 w 280"/>
                <a:gd name="T11" fmla="*/ 64 h 161"/>
                <a:gd name="T12" fmla="*/ 50 w 280"/>
                <a:gd name="T13" fmla="*/ 85 h 161"/>
                <a:gd name="T14" fmla="*/ 67 w 280"/>
                <a:gd name="T15" fmla="*/ 105 h 161"/>
                <a:gd name="T16" fmla="*/ 86 w 280"/>
                <a:gd name="T17" fmla="*/ 123 h 161"/>
                <a:gd name="T18" fmla="*/ 105 w 280"/>
                <a:gd name="T19" fmla="*/ 140 h 161"/>
                <a:gd name="T20" fmla="*/ 128 w 280"/>
                <a:gd name="T21" fmla="*/ 152 h 161"/>
                <a:gd name="T22" fmla="*/ 150 w 280"/>
                <a:gd name="T23" fmla="*/ 159 h 161"/>
                <a:gd name="T24" fmla="*/ 174 w 280"/>
                <a:gd name="T25" fmla="*/ 161 h 161"/>
                <a:gd name="T26" fmla="*/ 200 w 280"/>
                <a:gd name="T27" fmla="*/ 154 h 161"/>
                <a:gd name="T28" fmla="*/ 226 w 280"/>
                <a:gd name="T29" fmla="*/ 138 h 161"/>
                <a:gd name="T30" fmla="*/ 252 w 280"/>
                <a:gd name="T31" fmla="*/ 112 h 161"/>
                <a:gd name="T32" fmla="*/ 280 w 280"/>
                <a:gd name="T33" fmla="*/ 76 h 161"/>
                <a:gd name="T34" fmla="*/ 278 w 280"/>
                <a:gd name="T35" fmla="*/ 76 h 161"/>
                <a:gd name="T36" fmla="*/ 273 w 280"/>
                <a:gd name="T37" fmla="*/ 78 h 161"/>
                <a:gd name="T38" fmla="*/ 264 w 280"/>
                <a:gd name="T39" fmla="*/ 79 h 161"/>
                <a:gd name="T40" fmla="*/ 252 w 280"/>
                <a:gd name="T41" fmla="*/ 81 h 161"/>
                <a:gd name="T42" fmla="*/ 238 w 280"/>
                <a:gd name="T43" fmla="*/ 83 h 161"/>
                <a:gd name="T44" fmla="*/ 223 w 280"/>
                <a:gd name="T45" fmla="*/ 85 h 161"/>
                <a:gd name="T46" fmla="*/ 204 w 280"/>
                <a:gd name="T47" fmla="*/ 86 h 161"/>
                <a:gd name="T48" fmla="*/ 185 w 280"/>
                <a:gd name="T49" fmla="*/ 85 h 161"/>
                <a:gd name="T50" fmla="*/ 164 w 280"/>
                <a:gd name="T51" fmla="*/ 83 h 161"/>
                <a:gd name="T52" fmla="*/ 142 w 280"/>
                <a:gd name="T53" fmla="*/ 79 h 161"/>
                <a:gd name="T54" fmla="*/ 117 w 280"/>
                <a:gd name="T55" fmla="*/ 74 h 161"/>
                <a:gd name="T56" fmla="*/ 93 w 280"/>
                <a:gd name="T57" fmla="*/ 66 h 161"/>
                <a:gd name="T58" fmla="*/ 71 w 280"/>
                <a:gd name="T59" fmla="*/ 54 h 161"/>
                <a:gd name="T60" fmla="*/ 46 w 280"/>
                <a:gd name="T61" fmla="*/ 40 h 161"/>
                <a:gd name="T62" fmla="*/ 22 w 280"/>
                <a:gd name="T63" fmla="*/ 22 h 161"/>
                <a:gd name="T64" fmla="*/ 0 w 280"/>
                <a:gd name="T65" fmla="*/ 0 h 16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0" h="161">
                  <a:moveTo>
                    <a:pt x="0" y="0"/>
                  </a:moveTo>
                  <a:lnTo>
                    <a:pt x="1" y="3"/>
                  </a:lnTo>
                  <a:lnTo>
                    <a:pt x="7" y="12"/>
                  </a:lnTo>
                  <a:lnTo>
                    <a:pt x="14" y="26"/>
                  </a:lnTo>
                  <a:lnTo>
                    <a:pt x="24" y="43"/>
                  </a:lnTo>
                  <a:lnTo>
                    <a:pt x="36" y="64"/>
                  </a:lnTo>
                  <a:lnTo>
                    <a:pt x="50" y="85"/>
                  </a:lnTo>
                  <a:lnTo>
                    <a:pt x="67" y="105"/>
                  </a:lnTo>
                  <a:lnTo>
                    <a:pt x="86" y="123"/>
                  </a:lnTo>
                  <a:lnTo>
                    <a:pt x="105" y="140"/>
                  </a:lnTo>
                  <a:lnTo>
                    <a:pt x="128" y="152"/>
                  </a:lnTo>
                  <a:lnTo>
                    <a:pt x="150" y="159"/>
                  </a:lnTo>
                  <a:lnTo>
                    <a:pt x="174" y="161"/>
                  </a:lnTo>
                  <a:lnTo>
                    <a:pt x="200" y="154"/>
                  </a:lnTo>
                  <a:lnTo>
                    <a:pt x="226" y="138"/>
                  </a:lnTo>
                  <a:lnTo>
                    <a:pt x="252" y="112"/>
                  </a:lnTo>
                  <a:lnTo>
                    <a:pt x="280" y="76"/>
                  </a:lnTo>
                  <a:lnTo>
                    <a:pt x="278" y="76"/>
                  </a:lnTo>
                  <a:lnTo>
                    <a:pt x="273" y="78"/>
                  </a:lnTo>
                  <a:lnTo>
                    <a:pt x="264" y="79"/>
                  </a:lnTo>
                  <a:lnTo>
                    <a:pt x="252" y="81"/>
                  </a:lnTo>
                  <a:lnTo>
                    <a:pt x="238" y="83"/>
                  </a:lnTo>
                  <a:lnTo>
                    <a:pt x="223" y="85"/>
                  </a:lnTo>
                  <a:lnTo>
                    <a:pt x="204" y="86"/>
                  </a:lnTo>
                  <a:lnTo>
                    <a:pt x="185" y="85"/>
                  </a:lnTo>
                  <a:lnTo>
                    <a:pt x="164" y="83"/>
                  </a:lnTo>
                  <a:lnTo>
                    <a:pt x="142" y="79"/>
                  </a:lnTo>
                  <a:lnTo>
                    <a:pt x="117" y="74"/>
                  </a:lnTo>
                  <a:lnTo>
                    <a:pt x="93" y="66"/>
                  </a:lnTo>
                  <a:lnTo>
                    <a:pt x="71" y="54"/>
                  </a:lnTo>
                  <a:lnTo>
                    <a:pt x="46" y="40"/>
                  </a:lnTo>
                  <a:lnTo>
                    <a:pt x="22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08" name="Freeform 121"/>
            <p:cNvSpPr>
              <a:spLocks/>
            </p:cNvSpPr>
            <p:nvPr/>
          </p:nvSpPr>
          <p:spPr bwMode="auto">
            <a:xfrm>
              <a:off x="653" y="1971"/>
              <a:ext cx="322" cy="141"/>
            </a:xfrm>
            <a:custGeom>
              <a:avLst/>
              <a:gdLst>
                <a:gd name="T0" fmla="*/ 0 w 322"/>
                <a:gd name="T1" fmla="*/ 42 h 141"/>
                <a:gd name="T2" fmla="*/ 2 w 322"/>
                <a:gd name="T3" fmla="*/ 45 h 141"/>
                <a:gd name="T4" fmla="*/ 11 w 322"/>
                <a:gd name="T5" fmla="*/ 52 h 141"/>
                <a:gd name="T6" fmla="*/ 21 w 322"/>
                <a:gd name="T7" fmla="*/ 63 h 141"/>
                <a:gd name="T8" fmla="*/ 37 w 322"/>
                <a:gd name="T9" fmla="*/ 77 h 141"/>
                <a:gd name="T10" fmla="*/ 54 w 322"/>
                <a:gd name="T11" fmla="*/ 90 h 141"/>
                <a:gd name="T12" fmla="*/ 75 w 322"/>
                <a:gd name="T13" fmla="*/ 104 h 141"/>
                <a:gd name="T14" fmla="*/ 99 w 322"/>
                <a:gd name="T15" fmla="*/ 118 h 141"/>
                <a:gd name="T16" fmla="*/ 123 w 322"/>
                <a:gd name="T17" fmla="*/ 128 h 141"/>
                <a:gd name="T18" fmla="*/ 149 w 322"/>
                <a:gd name="T19" fmla="*/ 137 h 141"/>
                <a:gd name="T20" fmla="*/ 175 w 322"/>
                <a:gd name="T21" fmla="*/ 141 h 141"/>
                <a:gd name="T22" fmla="*/ 203 w 322"/>
                <a:gd name="T23" fmla="*/ 137 h 141"/>
                <a:gd name="T24" fmla="*/ 229 w 322"/>
                <a:gd name="T25" fmla="*/ 128 h 141"/>
                <a:gd name="T26" fmla="*/ 255 w 322"/>
                <a:gd name="T27" fmla="*/ 111 h 141"/>
                <a:gd name="T28" fmla="*/ 279 w 322"/>
                <a:gd name="T29" fmla="*/ 85 h 141"/>
                <a:gd name="T30" fmla="*/ 301 w 322"/>
                <a:gd name="T31" fmla="*/ 49 h 141"/>
                <a:gd name="T32" fmla="*/ 322 w 322"/>
                <a:gd name="T33" fmla="*/ 0 h 141"/>
                <a:gd name="T34" fmla="*/ 320 w 322"/>
                <a:gd name="T35" fmla="*/ 2 h 141"/>
                <a:gd name="T36" fmla="*/ 317 w 322"/>
                <a:gd name="T37" fmla="*/ 7 h 141"/>
                <a:gd name="T38" fmla="*/ 312 w 322"/>
                <a:gd name="T39" fmla="*/ 16 h 141"/>
                <a:gd name="T40" fmla="*/ 303 w 322"/>
                <a:gd name="T41" fmla="*/ 25 h 141"/>
                <a:gd name="T42" fmla="*/ 291 w 322"/>
                <a:gd name="T43" fmla="*/ 35 h 141"/>
                <a:gd name="T44" fmla="*/ 279 w 322"/>
                <a:gd name="T45" fmla="*/ 47 h 141"/>
                <a:gd name="T46" fmla="*/ 262 w 322"/>
                <a:gd name="T47" fmla="*/ 59 h 141"/>
                <a:gd name="T48" fmla="*/ 244 w 322"/>
                <a:gd name="T49" fmla="*/ 70 h 141"/>
                <a:gd name="T50" fmla="*/ 222 w 322"/>
                <a:gd name="T51" fmla="*/ 78 h 141"/>
                <a:gd name="T52" fmla="*/ 199 w 322"/>
                <a:gd name="T53" fmla="*/ 85 h 141"/>
                <a:gd name="T54" fmla="*/ 172 w 322"/>
                <a:gd name="T55" fmla="*/ 89 h 141"/>
                <a:gd name="T56" fmla="*/ 144 w 322"/>
                <a:gd name="T57" fmla="*/ 89 h 141"/>
                <a:gd name="T58" fmla="*/ 111 w 322"/>
                <a:gd name="T59" fmla="*/ 85 h 141"/>
                <a:gd name="T60" fmla="*/ 76 w 322"/>
                <a:gd name="T61" fmla="*/ 77 h 141"/>
                <a:gd name="T62" fmla="*/ 40 w 322"/>
                <a:gd name="T63" fmla="*/ 63 h 141"/>
                <a:gd name="T64" fmla="*/ 0 w 322"/>
                <a:gd name="T65" fmla="*/ 42 h 14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22" h="141">
                  <a:moveTo>
                    <a:pt x="0" y="42"/>
                  </a:moveTo>
                  <a:lnTo>
                    <a:pt x="2" y="45"/>
                  </a:lnTo>
                  <a:lnTo>
                    <a:pt x="11" y="52"/>
                  </a:lnTo>
                  <a:lnTo>
                    <a:pt x="21" y="63"/>
                  </a:lnTo>
                  <a:lnTo>
                    <a:pt x="37" y="77"/>
                  </a:lnTo>
                  <a:lnTo>
                    <a:pt x="54" y="90"/>
                  </a:lnTo>
                  <a:lnTo>
                    <a:pt x="75" y="104"/>
                  </a:lnTo>
                  <a:lnTo>
                    <a:pt x="99" y="118"/>
                  </a:lnTo>
                  <a:lnTo>
                    <a:pt x="123" y="128"/>
                  </a:lnTo>
                  <a:lnTo>
                    <a:pt x="149" y="137"/>
                  </a:lnTo>
                  <a:lnTo>
                    <a:pt x="175" y="141"/>
                  </a:lnTo>
                  <a:lnTo>
                    <a:pt x="203" y="137"/>
                  </a:lnTo>
                  <a:lnTo>
                    <a:pt x="229" y="128"/>
                  </a:lnTo>
                  <a:lnTo>
                    <a:pt x="255" y="111"/>
                  </a:lnTo>
                  <a:lnTo>
                    <a:pt x="279" y="85"/>
                  </a:lnTo>
                  <a:lnTo>
                    <a:pt x="301" y="49"/>
                  </a:lnTo>
                  <a:lnTo>
                    <a:pt x="322" y="0"/>
                  </a:lnTo>
                  <a:lnTo>
                    <a:pt x="320" y="2"/>
                  </a:lnTo>
                  <a:lnTo>
                    <a:pt x="317" y="7"/>
                  </a:lnTo>
                  <a:lnTo>
                    <a:pt x="312" y="16"/>
                  </a:lnTo>
                  <a:lnTo>
                    <a:pt x="303" y="25"/>
                  </a:lnTo>
                  <a:lnTo>
                    <a:pt x="291" y="35"/>
                  </a:lnTo>
                  <a:lnTo>
                    <a:pt x="279" y="47"/>
                  </a:lnTo>
                  <a:lnTo>
                    <a:pt x="262" y="59"/>
                  </a:lnTo>
                  <a:lnTo>
                    <a:pt x="244" y="70"/>
                  </a:lnTo>
                  <a:lnTo>
                    <a:pt x="222" y="78"/>
                  </a:lnTo>
                  <a:lnTo>
                    <a:pt x="199" y="85"/>
                  </a:lnTo>
                  <a:lnTo>
                    <a:pt x="172" y="89"/>
                  </a:lnTo>
                  <a:lnTo>
                    <a:pt x="144" y="89"/>
                  </a:lnTo>
                  <a:lnTo>
                    <a:pt x="111" y="85"/>
                  </a:lnTo>
                  <a:lnTo>
                    <a:pt x="76" y="77"/>
                  </a:lnTo>
                  <a:lnTo>
                    <a:pt x="40" y="63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FFB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09" name="Freeform 122"/>
            <p:cNvSpPr>
              <a:spLocks/>
            </p:cNvSpPr>
            <p:nvPr/>
          </p:nvSpPr>
          <p:spPr bwMode="auto">
            <a:xfrm>
              <a:off x="958" y="2662"/>
              <a:ext cx="178" cy="185"/>
            </a:xfrm>
            <a:custGeom>
              <a:avLst/>
              <a:gdLst>
                <a:gd name="T0" fmla="*/ 178 w 178"/>
                <a:gd name="T1" fmla="*/ 0 h 185"/>
                <a:gd name="T2" fmla="*/ 178 w 178"/>
                <a:gd name="T3" fmla="*/ 8 h 185"/>
                <a:gd name="T4" fmla="*/ 176 w 178"/>
                <a:gd name="T5" fmla="*/ 29 h 185"/>
                <a:gd name="T6" fmla="*/ 171 w 178"/>
                <a:gd name="T7" fmla="*/ 60 h 185"/>
                <a:gd name="T8" fmla="*/ 159 w 178"/>
                <a:gd name="T9" fmla="*/ 95 h 185"/>
                <a:gd name="T10" fmla="*/ 138 w 178"/>
                <a:gd name="T11" fmla="*/ 130 h 185"/>
                <a:gd name="T12" fmla="*/ 107 w 178"/>
                <a:gd name="T13" fmla="*/ 159 h 185"/>
                <a:gd name="T14" fmla="*/ 60 w 178"/>
                <a:gd name="T15" fmla="*/ 180 h 185"/>
                <a:gd name="T16" fmla="*/ 0 w 178"/>
                <a:gd name="T17" fmla="*/ 185 h 185"/>
                <a:gd name="T18" fmla="*/ 7 w 178"/>
                <a:gd name="T19" fmla="*/ 183 h 185"/>
                <a:gd name="T20" fmla="*/ 22 w 178"/>
                <a:gd name="T21" fmla="*/ 178 h 185"/>
                <a:gd name="T22" fmla="*/ 48 w 178"/>
                <a:gd name="T23" fmla="*/ 166 h 185"/>
                <a:gd name="T24" fmla="*/ 76 w 178"/>
                <a:gd name="T25" fmla="*/ 149 h 185"/>
                <a:gd name="T26" fmla="*/ 107 w 178"/>
                <a:gd name="T27" fmla="*/ 126 h 185"/>
                <a:gd name="T28" fmla="*/ 137 w 178"/>
                <a:gd name="T29" fmla="*/ 93 h 185"/>
                <a:gd name="T30" fmla="*/ 161 w 178"/>
                <a:gd name="T31" fmla="*/ 52 h 185"/>
                <a:gd name="T32" fmla="*/ 178 w 178"/>
                <a:gd name="T33" fmla="*/ 0 h 18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78" h="185">
                  <a:moveTo>
                    <a:pt x="178" y="0"/>
                  </a:moveTo>
                  <a:lnTo>
                    <a:pt x="178" y="8"/>
                  </a:lnTo>
                  <a:lnTo>
                    <a:pt x="176" y="29"/>
                  </a:lnTo>
                  <a:lnTo>
                    <a:pt x="171" y="60"/>
                  </a:lnTo>
                  <a:lnTo>
                    <a:pt x="159" y="95"/>
                  </a:lnTo>
                  <a:lnTo>
                    <a:pt x="138" y="130"/>
                  </a:lnTo>
                  <a:lnTo>
                    <a:pt x="107" y="159"/>
                  </a:lnTo>
                  <a:lnTo>
                    <a:pt x="60" y="180"/>
                  </a:lnTo>
                  <a:lnTo>
                    <a:pt x="0" y="185"/>
                  </a:lnTo>
                  <a:lnTo>
                    <a:pt x="7" y="183"/>
                  </a:lnTo>
                  <a:lnTo>
                    <a:pt x="22" y="178"/>
                  </a:lnTo>
                  <a:lnTo>
                    <a:pt x="48" y="166"/>
                  </a:lnTo>
                  <a:lnTo>
                    <a:pt x="76" y="149"/>
                  </a:lnTo>
                  <a:lnTo>
                    <a:pt x="107" y="126"/>
                  </a:lnTo>
                  <a:lnTo>
                    <a:pt x="137" y="93"/>
                  </a:lnTo>
                  <a:lnTo>
                    <a:pt x="161" y="52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10" name="Freeform 123"/>
            <p:cNvSpPr>
              <a:spLocks/>
            </p:cNvSpPr>
            <p:nvPr/>
          </p:nvSpPr>
          <p:spPr bwMode="auto">
            <a:xfrm>
              <a:off x="513" y="1063"/>
              <a:ext cx="132" cy="119"/>
            </a:xfrm>
            <a:custGeom>
              <a:avLst/>
              <a:gdLst>
                <a:gd name="T0" fmla="*/ 17 w 132"/>
                <a:gd name="T1" fmla="*/ 119 h 119"/>
                <a:gd name="T2" fmla="*/ 14 w 132"/>
                <a:gd name="T3" fmla="*/ 116 h 119"/>
                <a:gd name="T4" fmla="*/ 7 w 132"/>
                <a:gd name="T5" fmla="*/ 104 h 119"/>
                <a:gd name="T6" fmla="*/ 2 w 132"/>
                <a:gd name="T7" fmla="*/ 88 h 119"/>
                <a:gd name="T8" fmla="*/ 0 w 132"/>
                <a:gd name="T9" fmla="*/ 69 h 119"/>
                <a:gd name="T10" fmla="*/ 9 w 132"/>
                <a:gd name="T11" fmla="*/ 48 h 119"/>
                <a:gd name="T12" fmla="*/ 31 w 132"/>
                <a:gd name="T13" fmla="*/ 29 h 119"/>
                <a:gd name="T14" fmla="*/ 69 w 132"/>
                <a:gd name="T15" fmla="*/ 12 h 119"/>
                <a:gd name="T16" fmla="*/ 132 w 132"/>
                <a:gd name="T17" fmla="*/ 0 h 119"/>
                <a:gd name="T18" fmla="*/ 125 w 132"/>
                <a:gd name="T19" fmla="*/ 2 h 119"/>
                <a:gd name="T20" fmla="*/ 107 w 132"/>
                <a:gd name="T21" fmla="*/ 7 h 119"/>
                <a:gd name="T22" fmla="*/ 85 w 132"/>
                <a:gd name="T23" fmla="*/ 16 h 119"/>
                <a:gd name="T24" fmla="*/ 59 w 132"/>
                <a:gd name="T25" fmla="*/ 28 h 119"/>
                <a:gd name="T26" fmla="*/ 37 w 132"/>
                <a:gd name="T27" fmla="*/ 45 h 119"/>
                <a:gd name="T28" fmla="*/ 19 w 132"/>
                <a:gd name="T29" fmla="*/ 66 h 119"/>
                <a:gd name="T30" fmla="*/ 11 w 132"/>
                <a:gd name="T31" fmla="*/ 90 h 119"/>
                <a:gd name="T32" fmla="*/ 17 w 132"/>
                <a:gd name="T33" fmla="*/ 119 h 11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32" h="119">
                  <a:moveTo>
                    <a:pt x="17" y="119"/>
                  </a:moveTo>
                  <a:lnTo>
                    <a:pt x="14" y="116"/>
                  </a:lnTo>
                  <a:lnTo>
                    <a:pt x="7" y="104"/>
                  </a:lnTo>
                  <a:lnTo>
                    <a:pt x="2" y="88"/>
                  </a:lnTo>
                  <a:lnTo>
                    <a:pt x="0" y="69"/>
                  </a:lnTo>
                  <a:lnTo>
                    <a:pt x="9" y="48"/>
                  </a:lnTo>
                  <a:lnTo>
                    <a:pt x="31" y="29"/>
                  </a:lnTo>
                  <a:lnTo>
                    <a:pt x="69" y="12"/>
                  </a:lnTo>
                  <a:lnTo>
                    <a:pt x="132" y="0"/>
                  </a:lnTo>
                  <a:lnTo>
                    <a:pt x="125" y="2"/>
                  </a:lnTo>
                  <a:lnTo>
                    <a:pt x="107" y="7"/>
                  </a:lnTo>
                  <a:lnTo>
                    <a:pt x="85" y="16"/>
                  </a:lnTo>
                  <a:lnTo>
                    <a:pt x="59" y="28"/>
                  </a:lnTo>
                  <a:lnTo>
                    <a:pt x="37" y="45"/>
                  </a:lnTo>
                  <a:lnTo>
                    <a:pt x="19" y="66"/>
                  </a:lnTo>
                  <a:lnTo>
                    <a:pt x="11" y="90"/>
                  </a:lnTo>
                  <a:lnTo>
                    <a:pt x="17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11" name="Freeform 124"/>
            <p:cNvSpPr>
              <a:spLocks/>
            </p:cNvSpPr>
            <p:nvPr/>
          </p:nvSpPr>
          <p:spPr bwMode="auto">
            <a:xfrm>
              <a:off x="764" y="1046"/>
              <a:ext cx="97" cy="85"/>
            </a:xfrm>
            <a:custGeom>
              <a:avLst/>
              <a:gdLst>
                <a:gd name="T0" fmla="*/ 85 w 97"/>
                <a:gd name="T1" fmla="*/ 85 h 85"/>
                <a:gd name="T2" fmla="*/ 87 w 97"/>
                <a:gd name="T3" fmla="*/ 81 h 85"/>
                <a:gd name="T4" fmla="*/ 92 w 97"/>
                <a:gd name="T5" fmla="*/ 72 h 85"/>
                <a:gd name="T6" fmla="*/ 95 w 97"/>
                <a:gd name="T7" fmla="*/ 60 h 85"/>
                <a:gd name="T8" fmla="*/ 97 w 97"/>
                <a:gd name="T9" fmla="*/ 45 h 85"/>
                <a:gd name="T10" fmla="*/ 90 w 97"/>
                <a:gd name="T11" fmla="*/ 31 h 85"/>
                <a:gd name="T12" fmla="*/ 74 w 97"/>
                <a:gd name="T13" fmla="*/ 17 h 85"/>
                <a:gd name="T14" fmla="*/ 45 w 97"/>
                <a:gd name="T15" fmla="*/ 7 h 85"/>
                <a:gd name="T16" fmla="*/ 0 w 97"/>
                <a:gd name="T17" fmla="*/ 0 h 85"/>
                <a:gd name="T18" fmla="*/ 4 w 97"/>
                <a:gd name="T19" fmla="*/ 1 h 85"/>
                <a:gd name="T20" fmla="*/ 14 w 97"/>
                <a:gd name="T21" fmla="*/ 3 h 85"/>
                <a:gd name="T22" fmla="*/ 30 w 97"/>
                <a:gd name="T23" fmla="*/ 10 h 85"/>
                <a:gd name="T24" fmla="*/ 45 w 97"/>
                <a:gd name="T25" fmla="*/ 19 h 85"/>
                <a:gd name="T26" fmla="*/ 62 w 97"/>
                <a:gd name="T27" fmla="*/ 29 h 85"/>
                <a:gd name="T28" fmla="*/ 74 w 97"/>
                <a:gd name="T29" fmla="*/ 45 h 85"/>
                <a:gd name="T30" fmla="*/ 83 w 97"/>
                <a:gd name="T31" fmla="*/ 62 h 85"/>
                <a:gd name="T32" fmla="*/ 85 w 97"/>
                <a:gd name="T33" fmla="*/ 85 h 8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7" h="85">
                  <a:moveTo>
                    <a:pt x="85" y="85"/>
                  </a:moveTo>
                  <a:lnTo>
                    <a:pt x="87" y="81"/>
                  </a:lnTo>
                  <a:lnTo>
                    <a:pt x="92" y="72"/>
                  </a:lnTo>
                  <a:lnTo>
                    <a:pt x="95" y="60"/>
                  </a:lnTo>
                  <a:lnTo>
                    <a:pt x="97" y="45"/>
                  </a:lnTo>
                  <a:lnTo>
                    <a:pt x="90" y="31"/>
                  </a:lnTo>
                  <a:lnTo>
                    <a:pt x="74" y="17"/>
                  </a:lnTo>
                  <a:lnTo>
                    <a:pt x="45" y="7"/>
                  </a:lnTo>
                  <a:lnTo>
                    <a:pt x="0" y="0"/>
                  </a:lnTo>
                  <a:lnTo>
                    <a:pt x="4" y="1"/>
                  </a:lnTo>
                  <a:lnTo>
                    <a:pt x="14" y="3"/>
                  </a:lnTo>
                  <a:lnTo>
                    <a:pt x="30" y="10"/>
                  </a:lnTo>
                  <a:lnTo>
                    <a:pt x="45" y="19"/>
                  </a:lnTo>
                  <a:lnTo>
                    <a:pt x="62" y="29"/>
                  </a:lnTo>
                  <a:lnTo>
                    <a:pt x="74" y="45"/>
                  </a:lnTo>
                  <a:lnTo>
                    <a:pt x="83" y="62"/>
                  </a:lnTo>
                  <a:lnTo>
                    <a:pt x="85" y="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2" name="TextBox 151"/>
          <p:cNvSpPr txBox="1"/>
          <p:nvPr/>
        </p:nvSpPr>
        <p:spPr>
          <a:xfrm>
            <a:off x="3228975" y="2495550"/>
            <a:ext cx="5334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m</a:t>
            </a:r>
            <a:endParaRPr lang="zh-CN" altLang="en-US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cxnSp>
        <p:nvCxnSpPr>
          <p:cNvPr id="153" name="直接连接符 152"/>
          <p:cNvCxnSpPr>
            <a:cxnSpLocks noChangeShapeType="1"/>
          </p:cNvCxnSpPr>
          <p:nvPr/>
        </p:nvCxnSpPr>
        <p:spPr bwMode="auto">
          <a:xfrm flipH="1">
            <a:off x="3762375" y="2054225"/>
            <a:ext cx="0" cy="741363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4" name="流程图: 联系 153"/>
          <p:cNvSpPr/>
          <p:nvPr/>
        </p:nvSpPr>
        <p:spPr bwMode="auto">
          <a:xfrm>
            <a:off x="3683215" y="2000069"/>
            <a:ext cx="144016" cy="144000"/>
          </a:xfrm>
          <a:prstGeom prst="flowChartConnector">
            <a:avLst/>
          </a:prstGeom>
          <a:solidFill>
            <a:srgbClr val="00CC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 sz="2800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155" name="直接连接符 154"/>
          <p:cNvCxnSpPr>
            <a:cxnSpLocks noChangeShapeType="1"/>
          </p:cNvCxnSpPr>
          <p:nvPr/>
        </p:nvCxnSpPr>
        <p:spPr bwMode="auto">
          <a:xfrm flipV="1">
            <a:off x="3756025" y="2422525"/>
            <a:ext cx="3024188" cy="373063"/>
          </a:xfrm>
          <a:prstGeom prst="line">
            <a:avLst/>
          </a:prstGeom>
          <a:noFill/>
          <a:ln w="38100" algn="ctr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6" name="流程图: 联系 155"/>
          <p:cNvSpPr/>
          <p:nvPr/>
        </p:nvSpPr>
        <p:spPr bwMode="auto">
          <a:xfrm>
            <a:off x="6691733" y="2312488"/>
            <a:ext cx="144016" cy="144000"/>
          </a:xfrm>
          <a:prstGeom prst="flowChartConnector">
            <a:avLst/>
          </a:prstGeom>
          <a:solidFill>
            <a:srgbClr val="00B050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 sz="280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157" name="流程图: 联系 156"/>
          <p:cNvSpPr/>
          <p:nvPr/>
        </p:nvSpPr>
        <p:spPr bwMode="auto">
          <a:xfrm>
            <a:off x="3683215" y="2723081"/>
            <a:ext cx="144016" cy="144000"/>
          </a:xfrm>
          <a:prstGeom prst="flowChartConnector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 sz="2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96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966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6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3" presetClass="entr" presetSubtype="28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23" presetClass="entr" presetSubtype="28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-0.20139 -0.18264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69" y="-9144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500000">
                                      <p:cBhvr>
                                        <p:cTn id="10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966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6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-0.04253 -0.18403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9213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11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96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96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22" grpId="0" animBg="1" autoUpdateAnimBg="0"/>
      <p:bldP spid="196621" grpId="0" animBg="1" autoUpdateAnimBg="0"/>
      <p:bldP spid="196623" grpId="0" animBg="1" autoUpdateAnimBg="0"/>
      <p:bldP spid="43" grpId="0"/>
      <p:bldP spid="44" grpId="0"/>
      <p:bldP spid="45" grpId="0"/>
      <p:bldP spid="46" grpId="0"/>
      <p:bldP spid="47" grpId="0"/>
      <p:bldP spid="47" grpId="1"/>
      <p:bldP spid="47" grpId="2"/>
      <p:bldP spid="48" grpId="0"/>
      <p:bldP spid="48" grpId="1"/>
      <p:bldP spid="48" grpId="2"/>
      <p:bldP spid="49" grpId="0"/>
      <p:bldP spid="50" grpId="0"/>
      <p:bldP spid="51" grpId="0"/>
      <p:bldP spid="1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346075" y="44450"/>
            <a:ext cx="8763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A* Algorithm</a:t>
            </a:r>
          </a:p>
        </p:txBody>
      </p:sp>
      <p:grpSp>
        <p:nvGrpSpPr>
          <p:cNvPr id="76" name="组合 75"/>
          <p:cNvGrpSpPr>
            <a:grpSpLocks/>
          </p:cNvGrpSpPr>
          <p:nvPr/>
        </p:nvGrpSpPr>
        <p:grpSpPr bwMode="auto">
          <a:xfrm>
            <a:off x="376238" y="5191125"/>
            <a:ext cx="8659812" cy="1406525"/>
            <a:chOff x="323528" y="5479476"/>
            <a:chExt cx="8660717" cy="1405908"/>
          </a:xfrm>
        </p:grpSpPr>
        <p:sp>
          <p:nvSpPr>
            <p:cNvPr id="77" name="Rectangle 10"/>
            <p:cNvSpPr>
              <a:spLocks noChangeArrowheads="1"/>
            </p:cNvSpPr>
            <p:nvPr/>
          </p:nvSpPr>
          <p:spPr bwMode="auto">
            <a:xfrm>
              <a:off x="3583006" y="5574684"/>
              <a:ext cx="5401239" cy="1201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18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 E Hart, N J Nilsson, B Raphael.  </a:t>
              </a:r>
              <a:r>
                <a:rPr lang="en-US" altLang="zh-CN" sz="18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A Formal Basis for the Heuristic Determination of Minimum Cost Paths. </a:t>
              </a:r>
              <a:r>
                <a:rPr lang="en-US" altLang="zh-CN" sz="18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IEEE Transactions on Systems Science and Cybernetics, 1968,4(2):100-107</a:t>
              </a:r>
            </a:p>
          </p:txBody>
        </p:sp>
        <p:pic>
          <p:nvPicPr>
            <p:cNvPr id="78" name="Picture 1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6481" y="5529447"/>
              <a:ext cx="974522" cy="117980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561" y="5479476"/>
              <a:ext cx="931160" cy="1227439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" name="Text Box 9"/>
            <p:cNvSpPr txBox="1">
              <a:spLocks noChangeArrowheads="1"/>
            </p:cNvSpPr>
            <p:nvPr/>
          </p:nvSpPr>
          <p:spPr bwMode="auto">
            <a:xfrm>
              <a:off x="323528" y="6547395"/>
              <a:ext cx="1079613" cy="337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600" b="1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P.E. </a:t>
              </a:r>
              <a:r>
                <a:rPr lang="en-US" altLang="zh-CN" sz="16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Hart </a:t>
              </a:r>
            </a:p>
          </p:txBody>
        </p:sp>
        <p:pic>
          <p:nvPicPr>
            <p:cNvPr id="8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57" t="12305" r="28855" b="45716"/>
            <a:stretch/>
          </p:blipFill>
          <p:spPr bwMode="auto">
            <a:xfrm>
              <a:off x="2487997" y="5511817"/>
              <a:ext cx="812800" cy="1171569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2" name="Text Box 9"/>
            <p:cNvSpPr txBox="1">
              <a:spLocks noChangeArrowheads="1"/>
            </p:cNvSpPr>
            <p:nvPr/>
          </p:nvSpPr>
          <p:spPr bwMode="auto">
            <a:xfrm>
              <a:off x="2284295" y="6547395"/>
              <a:ext cx="1155821" cy="337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600" b="1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  <a:r>
                <a:rPr lang="en-US" altLang="zh-CN" sz="16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zh-CN" sz="1600" b="1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zh-CN" sz="16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Raphael</a:t>
              </a:r>
            </a:p>
          </p:txBody>
        </p:sp>
        <p:sp>
          <p:nvSpPr>
            <p:cNvPr id="83" name="Text Box 9"/>
            <p:cNvSpPr txBox="1">
              <a:spLocks noChangeArrowheads="1"/>
            </p:cNvSpPr>
            <p:nvPr/>
          </p:nvSpPr>
          <p:spPr bwMode="auto">
            <a:xfrm>
              <a:off x="1074493" y="6547395"/>
              <a:ext cx="1476529" cy="337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600" b="1" dirty="0" smtClean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N.J</a:t>
              </a:r>
              <a:r>
                <a:rPr lang="en-US" altLang="zh-CN" sz="16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 Nilsson</a:t>
              </a:r>
            </a:p>
          </p:txBody>
        </p:sp>
      </p:grp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6350000" y="2570163"/>
            <a:ext cx="1655763" cy="2406650"/>
            <a:chOff x="6336158" y="2276872"/>
            <a:chExt cx="1657094" cy="2405955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6158" y="2276872"/>
              <a:ext cx="1657094" cy="2130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6515690" y="4220997"/>
              <a:ext cx="1224946" cy="46183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b="1" dirty="0" err="1">
                  <a:solidFill>
                    <a:srgbClr val="0066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宋体" charset="-122"/>
                </a:rPr>
                <a:t>Shakey</a:t>
              </a:r>
              <a:endParaRPr lang="zh-CN" altLang="en-US" b="1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endParaRPr>
            </a:p>
          </p:txBody>
        </p:sp>
      </p:grpSp>
      <p:sp>
        <p:nvSpPr>
          <p:cNvPr id="84" name="Text Box 5"/>
          <p:cNvSpPr txBox="1">
            <a:spLocks noChangeArrowheads="1"/>
          </p:cNvSpPr>
          <p:nvPr/>
        </p:nvSpPr>
        <p:spPr bwMode="auto">
          <a:xfrm>
            <a:off x="4789652" y="1064120"/>
            <a:ext cx="3959061" cy="1068736"/>
          </a:xfrm>
          <a:prstGeom prst="rect">
            <a:avLst/>
          </a:prstGeom>
          <a:solidFill>
            <a:srgbClr val="FFFFCC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  <a:extLst/>
        </p:spPr>
        <p:txBody>
          <a:bodyPr lIns="72000" tIns="72000" rIns="72000" bIns="72000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如果启发式函数</a:t>
            </a:r>
            <a:r>
              <a:rPr lang="en-US" altLang="zh-CN" sz="2000" b="1" i="1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</a:t>
            </a:r>
            <a:r>
              <a:rPr lang="en-US" altLang="zh-CN" sz="2000" b="1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sz="2000" b="1" i="1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sz="2000" b="1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zh-CN" altLang="en-US" sz="2000" b="1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是可接纳的，即</a:t>
            </a:r>
            <a:r>
              <a:rPr lang="en-US" altLang="zh-CN" sz="2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</a:t>
            </a:r>
            <a:r>
              <a:rPr lang="en-US" altLang="zh-CN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sz="2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en-US" altLang="zh-CN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18" charset="2"/>
              </a:rPr>
              <a:t> </a:t>
            </a:r>
            <a:r>
              <a:rPr lang="en-US" altLang="zh-CN" sz="2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</a:t>
            </a:r>
            <a:r>
              <a:rPr lang="en-US" altLang="zh-CN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*(</a:t>
            </a:r>
            <a:r>
              <a:rPr lang="en-US" altLang="zh-CN" sz="2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zh-CN" altLang="en-US" sz="2000" b="1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，则</a:t>
            </a:r>
            <a:r>
              <a:rPr lang="en-US" altLang="zh-CN" sz="2000" b="1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A*</a:t>
            </a:r>
            <a:r>
              <a:rPr lang="zh-CN" altLang="en-US" sz="2000" b="1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算法确保能找到最短路径。</a:t>
            </a:r>
            <a:endParaRPr lang="en-US" altLang="zh-CN" sz="2000" b="1" dirty="0">
              <a:solidFill>
                <a:srgbClr val="0066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0" name="圆角矩形标注 9"/>
          <p:cNvSpPr/>
          <p:nvPr/>
        </p:nvSpPr>
        <p:spPr bwMode="auto">
          <a:xfrm>
            <a:off x="6300788" y="115888"/>
            <a:ext cx="2447925" cy="765175"/>
          </a:xfrm>
          <a:prstGeom prst="wedgeRoundRectCallout">
            <a:avLst>
              <a:gd name="adj1" fmla="val -46180"/>
              <a:gd name="adj2" fmla="val 132709"/>
              <a:gd name="adj3" fmla="val 16667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defRPr/>
            </a:pPr>
            <a:r>
              <a:rPr lang="en-US" altLang="zh-CN" sz="1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</a:t>
            </a:r>
            <a:r>
              <a:rPr lang="en-US" altLang="zh-CN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*(</a:t>
            </a:r>
            <a:r>
              <a:rPr lang="en-US" altLang="zh-CN" sz="1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zh-CN" alt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是</a:t>
            </a:r>
            <a:r>
              <a:rPr lang="zh-CN" alt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节点</a:t>
            </a:r>
            <a:r>
              <a:rPr lang="en-US" altLang="zh-CN" sz="1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n</a:t>
            </a:r>
            <a:r>
              <a:rPr lang="zh-CN" alt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到终点最短路径的实际距离</a:t>
            </a:r>
          </a:p>
          <a:p>
            <a:pPr>
              <a:defRPr/>
            </a:pPr>
            <a:endParaRPr lang="zh-CN" altLang="en-US" sz="1800" dirty="0"/>
          </a:p>
        </p:txBody>
      </p:sp>
      <p:grpSp>
        <p:nvGrpSpPr>
          <p:cNvPr id="18" name="组合 17"/>
          <p:cNvGrpSpPr/>
          <p:nvPr/>
        </p:nvGrpSpPr>
        <p:grpSpPr>
          <a:xfrm>
            <a:off x="747713" y="1343819"/>
            <a:ext cx="3336925" cy="3227388"/>
            <a:chOff x="747713" y="1343819"/>
            <a:chExt cx="3336925" cy="3227388"/>
          </a:xfrm>
        </p:grpSpPr>
        <p:sp>
          <p:nvSpPr>
            <p:cNvPr id="19" name="AutoShape 1028"/>
            <p:cNvSpPr>
              <a:spLocks noChangeArrowheads="1"/>
            </p:cNvSpPr>
            <p:nvPr/>
          </p:nvSpPr>
          <p:spPr bwMode="auto">
            <a:xfrm>
              <a:off x="1824038" y="1343819"/>
              <a:ext cx="754063" cy="217488"/>
            </a:xfrm>
            <a:prstGeom prst="flowChartTerminator">
              <a:avLst/>
            </a:prstGeom>
            <a:solidFill>
              <a:srgbClr val="FFFFCC"/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200" b="1" dirty="0">
                  <a:solidFill>
                    <a:schemeClr val="accent2"/>
                  </a:solidFill>
                  <a:latin typeface="+mn-lt"/>
                </a:rPr>
                <a:t>开始</a:t>
              </a:r>
            </a:p>
          </p:txBody>
        </p:sp>
        <p:sp>
          <p:nvSpPr>
            <p:cNvPr id="20" name="Text Box 1029"/>
            <p:cNvSpPr txBox="1">
              <a:spLocks noChangeArrowheads="1"/>
            </p:cNvSpPr>
            <p:nvPr/>
          </p:nvSpPr>
          <p:spPr bwMode="auto">
            <a:xfrm>
              <a:off x="985838" y="1737519"/>
              <a:ext cx="2433638" cy="27781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zh-CN" altLang="en-US" sz="1200" b="1" dirty="0" smtClean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把起点</a:t>
              </a:r>
              <a:r>
                <a:rPr lang="en-US" altLang="zh-CN" sz="1200" b="1" i="1" dirty="0" smtClean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S</a:t>
              </a:r>
              <a:r>
                <a:rPr lang="zh-CN" altLang="en-US" sz="1200" b="1" dirty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放入</a:t>
              </a:r>
              <a:r>
                <a:rPr lang="en-US" altLang="zh-CN" sz="1200" b="1" dirty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OPEN</a:t>
              </a:r>
              <a:r>
                <a:rPr lang="zh-CN" altLang="en-US" sz="1200" b="1" dirty="0" smtClean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表，计算 </a:t>
              </a:r>
              <a:r>
                <a:rPr lang="en-US" altLang="zh-CN" sz="1200" b="1" i="1" dirty="0" smtClean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f</a:t>
              </a:r>
              <a:r>
                <a:rPr lang="en-US" altLang="zh-CN" sz="1200" b="1" dirty="0" smtClean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(</a:t>
              </a:r>
              <a:r>
                <a:rPr lang="en-US" altLang="zh-CN" sz="1200" b="1" i="1" dirty="0" smtClean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S</a:t>
              </a:r>
              <a:r>
                <a:rPr lang="en-US" altLang="zh-CN" sz="1200" b="1" dirty="0" smtClean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)</a:t>
              </a:r>
              <a:endParaRPr lang="zh-CN" altLang="en-US" sz="1200" b="1" dirty="0">
                <a:solidFill>
                  <a:schemeClr val="accent2"/>
                </a:solidFill>
                <a:latin typeface="+mn-lt"/>
                <a:ea typeface="宋体" pitchFamily="2" charset="-122"/>
              </a:endParaRPr>
            </a:p>
          </p:txBody>
        </p:sp>
        <p:sp>
          <p:nvSpPr>
            <p:cNvPr id="21" name="AutoShape 1030"/>
            <p:cNvSpPr>
              <a:spLocks noChangeArrowheads="1"/>
            </p:cNvSpPr>
            <p:nvPr/>
          </p:nvSpPr>
          <p:spPr bwMode="auto">
            <a:xfrm>
              <a:off x="1322388" y="2188369"/>
              <a:ext cx="1757363" cy="303213"/>
            </a:xfrm>
            <a:prstGeom prst="flowChartPreparation">
              <a:avLst/>
            </a:prstGeom>
            <a:solidFill>
              <a:srgbClr val="FFFFCC"/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ja-JP" sz="1200" b="1" dirty="0">
                  <a:solidFill>
                    <a:schemeClr val="accent2"/>
                  </a:solidFill>
                  <a:latin typeface="+mn-lt"/>
                </a:rPr>
                <a:t>OPEN</a:t>
              </a:r>
              <a:r>
                <a:rPr lang="zh-CN" altLang="en-US" sz="1200" b="1" dirty="0">
                  <a:solidFill>
                    <a:schemeClr val="accent2"/>
                  </a:solidFill>
                  <a:latin typeface="+mn-lt"/>
                </a:rPr>
                <a:t>表为空表？</a:t>
              </a:r>
            </a:p>
          </p:txBody>
        </p:sp>
        <p:sp>
          <p:nvSpPr>
            <p:cNvPr id="22" name="Text Box 1031"/>
            <p:cNvSpPr txBox="1">
              <a:spLocks noChangeArrowheads="1"/>
            </p:cNvSpPr>
            <p:nvPr/>
          </p:nvSpPr>
          <p:spPr bwMode="auto">
            <a:xfrm>
              <a:off x="819151" y="2702719"/>
              <a:ext cx="3228975" cy="276225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200" b="1" dirty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把</a:t>
              </a:r>
              <a:r>
                <a:rPr lang="en-US" altLang="zh-CN" sz="1200" b="1" dirty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OPEN</a:t>
              </a:r>
              <a:r>
                <a:rPr lang="zh-CN" altLang="en-US" sz="1200" b="1" dirty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表中第一个</a:t>
              </a:r>
              <a:r>
                <a:rPr lang="zh-CN" altLang="en-US" sz="1200" b="1" dirty="0" smtClean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节点</a:t>
              </a:r>
              <a:r>
                <a:rPr lang="en-US" altLang="zh-CN" sz="1200" b="1" dirty="0" smtClean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(</a:t>
              </a:r>
              <a:r>
                <a:rPr lang="en-US" altLang="zh-CN" sz="1200" b="1" i="1" dirty="0" smtClean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N</a:t>
              </a:r>
              <a:r>
                <a:rPr lang="en-US" altLang="zh-CN" sz="1200" b="1" dirty="0" smtClean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)</a:t>
              </a:r>
              <a:r>
                <a:rPr lang="zh-CN" altLang="en-US" sz="1200" b="1" dirty="0" smtClean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移</a:t>
              </a:r>
              <a:r>
                <a:rPr lang="zh-CN" altLang="en-US" sz="1200" b="1" dirty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至</a:t>
              </a:r>
              <a:r>
                <a:rPr lang="en-US" altLang="zh-CN" sz="1200" b="1" dirty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CLOSED</a:t>
              </a:r>
              <a:r>
                <a:rPr lang="zh-CN" altLang="en-US" sz="1200" b="1" dirty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表</a:t>
              </a:r>
            </a:p>
          </p:txBody>
        </p:sp>
        <p:sp>
          <p:nvSpPr>
            <p:cNvPr id="23" name="AutoShape 1032"/>
            <p:cNvSpPr>
              <a:spLocks noChangeArrowheads="1"/>
            </p:cNvSpPr>
            <p:nvPr/>
          </p:nvSpPr>
          <p:spPr bwMode="auto">
            <a:xfrm>
              <a:off x="1311276" y="3153569"/>
              <a:ext cx="1779587" cy="303213"/>
            </a:xfrm>
            <a:prstGeom prst="flowChartPreparation">
              <a:avLst/>
            </a:prstGeom>
            <a:solidFill>
              <a:srgbClr val="FFFFCC"/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i="1" dirty="0">
                  <a:solidFill>
                    <a:schemeClr val="accent2"/>
                  </a:solidFill>
                  <a:latin typeface="+mn-lt"/>
                </a:rPr>
                <a:t>N</a:t>
              </a:r>
              <a:r>
                <a:rPr lang="zh-CN" altLang="en-US" sz="1200" b="1" dirty="0">
                  <a:solidFill>
                    <a:schemeClr val="accent2"/>
                  </a:solidFill>
                  <a:latin typeface="+mn-lt"/>
                </a:rPr>
                <a:t>为目标节点吗？</a:t>
              </a:r>
            </a:p>
          </p:txBody>
        </p:sp>
        <p:sp>
          <p:nvSpPr>
            <p:cNvPr id="24" name="Text Box 1033"/>
            <p:cNvSpPr txBox="1">
              <a:spLocks noChangeArrowheads="1"/>
            </p:cNvSpPr>
            <p:nvPr/>
          </p:nvSpPr>
          <p:spPr bwMode="auto">
            <a:xfrm>
              <a:off x="981076" y="3655219"/>
              <a:ext cx="2439987" cy="46196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zh-CN" altLang="en-US" sz="1200" b="1" dirty="0" smtClean="0">
                  <a:solidFill>
                    <a:schemeClr val="accent2"/>
                  </a:solidFill>
                  <a:ea typeface="宋体" pitchFamily="2" charset="-122"/>
                </a:rPr>
                <a:t>计算</a:t>
              </a:r>
              <a:r>
                <a:rPr lang="en-US" altLang="zh-CN" sz="1200" b="1" i="1" dirty="0" smtClean="0">
                  <a:solidFill>
                    <a:schemeClr val="accent2"/>
                  </a:solidFill>
                  <a:ea typeface="宋体" pitchFamily="2" charset="-122"/>
                </a:rPr>
                <a:t>N</a:t>
              </a:r>
              <a:r>
                <a:rPr lang="zh-CN" altLang="en-US" sz="1200" b="1" dirty="0" smtClean="0">
                  <a:solidFill>
                    <a:schemeClr val="accent2"/>
                  </a:solidFill>
                  <a:ea typeface="宋体" pitchFamily="2" charset="-122"/>
                </a:rPr>
                <a:t>的</a:t>
              </a:r>
              <a:r>
                <a:rPr lang="zh-CN" altLang="en-US" sz="1200" b="1" dirty="0">
                  <a:solidFill>
                    <a:schemeClr val="accent2"/>
                  </a:solidFill>
                  <a:ea typeface="宋体" pitchFamily="2" charset="-122"/>
                </a:rPr>
                <a:t>所有后继节点的</a:t>
              </a:r>
              <a:r>
                <a:rPr lang="en-US" altLang="zh-CN" sz="1200" b="1" i="1" dirty="0">
                  <a:solidFill>
                    <a:schemeClr val="accent2"/>
                  </a:solidFill>
                  <a:ea typeface="宋体" pitchFamily="2" charset="-122"/>
                </a:rPr>
                <a:t>f</a:t>
              </a:r>
              <a:r>
                <a:rPr lang="zh-CN" altLang="en-US" sz="1200" b="1" dirty="0">
                  <a:solidFill>
                    <a:schemeClr val="accent2"/>
                  </a:solidFill>
                  <a:ea typeface="宋体" pitchFamily="2" charset="-122"/>
                </a:rPr>
                <a:t>值并进行节点</a:t>
              </a:r>
              <a:r>
                <a:rPr lang="zh-CN" altLang="en-US" sz="1200" b="1" dirty="0" smtClean="0">
                  <a:solidFill>
                    <a:schemeClr val="accent2"/>
                  </a:solidFill>
                  <a:ea typeface="宋体" pitchFamily="2" charset="-122"/>
                </a:rPr>
                <a:t>扩展</a:t>
              </a:r>
              <a:r>
                <a:rPr lang="zh-CN" altLang="en-US" sz="1200" b="1" dirty="0">
                  <a:solidFill>
                    <a:schemeClr val="accent2"/>
                  </a:solidFill>
                  <a:ea typeface="宋体" pitchFamily="2" charset="-122"/>
                </a:rPr>
                <a:t>，修改返回指针</a:t>
              </a:r>
            </a:p>
          </p:txBody>
        </p:sp>
        <p:sp>
          <p:nvSpPr>
            <p:cNvPr id="25" name="AutoShape 1035"/>
            <p:cNvSpPr>
              <a:spLocks noChangeArrowheads="1"/>
            </p:cNvSpPr>
            <p:nvPr/>
          </p:nvSpPr>
          <p:spPr bwMode="auto">
            <a:xfrm>
              <a:off x="3419476" y="2247107"/>
              <a:ext cx="665162" cy="258762"/>
            </a:xfrm>
            <a:prstGeom prst="flowChartTerminator">
              <a:avLst/>
            </a:prstGeom>
            <a:solidFill>
              <a:srgbClr val="FFFFCC"/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200" b="1" dirty="0">
                  <a:solidFill>
                    <a:srgbClr val="FF0000"/>
                  </a:solidFill>
                  <a:latin typeface="+mn-lt"/>
                </a:rPr>
                <a:t>失败</a:t>
              </a:r>
            </a:p>
          </p:txBody>
        </p:sp>
        <p:sp>
          <p:nvSpPr>
            <p:cNvPr id="26" name="AutoShape 1036"/>
            <p:cNvSpPr>
              <a:spLocks noChangeArrowheads="1"/>
            </p:cNvSpPr>
            <p:nvPr/>
          </p:nvSpPr>
          <p:spPr bwMode="auto">
            <a:xfrm>
              <a:off x="3394076" y="3191669"/>
              <a:ext cx="665162" cy="260350"/>
            </a:xfrm>
            <a:prstGeom prst="flowChartTerminator">
              <a:avLst/>
            </a:prstGeom>
            <a:solidFill>
              <a:srgbClr val="FFFFCC"/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200" b="1" dirty="0">
                  <a:solidFill>
                    <a:srgbClr val="00B050"/>
                  </a:solidFill>
                  <a:latin typeface="+mn-lt"/>
                </a:rPr>
                <a:t>成功</a:t>
              </a:r>
            </a:p>
          </p:txBody>
        </p:sp>
        <p:sp>
          <p:nvSpPr>
            <p:cNvPr id="27" name="Line 1037"/>
            <p:cNvSpPr>
              <a:spLocks noChangeShapeType="1"/>
            </p:cNvSpPr>
            <p:nvPr/>
          </p:nvSpPr>
          <p:spPr bwMode="auto">
            <a:xfrm>
              <a:off x="2200276" y="1553369"/>
              <a:ext cx="1587" cy="173038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9999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200" b="1">
                <a:latin typeface="+mn-lt"/>
              </a:endParaRPr>
            </a:p>
          </p:txBody>
        </p:sp>
        <p:sp>
          <p:nvSpPr>
            <p:cNvPr id="28" name="Line 1038"/>
            <p:cNvSpPr>
              <a:spLocks noChangeShapeType="1"/>
            </p:cNvSpPr>
            <p:nvPr/>
          </p:nvSpPr>
          <p:spPr bwMode="auto">
            <a:xfrm>
              <a:off x="2200276" y="2015332"/>
              <a:ext cx="1587" cy="173037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9999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200" b="1">
                <a:latin typeface="+mn-lt"/>
              </a:endParaRPr>
            </a:p>
          </p:txBody>
        </p:sp>
        <p:sp>
          <p:nvSpPr>
            <p:cNvPr id="29" name="Line 1039"/>
            <p:cNvSpPr>
              <a:spLocks noChangeShapeType="1"/>
            </p:cNvSpPr>
            <p:nvPr/>
          </p:nvSpPr>
          <p:spPr bwMode="auto">
            <a:xfrm>
              <a:off x="2200276" y="2496344"/>
              <a:ext cx="1587" cy="173038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9999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200" b="1">
                <a:latin typeface="+mn-lt"/>
              </a:endParaRPr>
            </a:p>
          </p:txBody>
        </p:sp>
        <p:sp>
          <p:nvSpPr>
            <p:cNvPr id="30" name="Line 1040"/>
            <p:cNvSpPr>
              <a:spLocks noChangeShapeType="1"/>
            </p:cNvSpPr>
            <p:nvPr/>
          </p:nvSpPr>
          <p:spPr bwMode="auto">
            <a:xfrm>
              <a:off x="2200276" y="2969419"/>
              <a:ext cx="1587" cy="17145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9999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200" b="1">
                <a:latin typeface="+mn-lt"/>
              </a:endParaRPr>
            </a:p>
          </p:txBody>
        </p:sp>
        <p:sp>
          <p:nvSpPr>
            <p:cNvPr id="31" name="Line 1041"/>
            <p:cNvSpPr>
              <a:spLocks noChangeShapeType="1"/>
            </p:cNvSpPr>
            <p:nvPr/>
          </p:nvSpPr>
          <p:spPr bwMode="auto">
            <a:xfrm>
              <a:off x="2200276" y="3488532"/>
              <a:ext cx="1587" cy="17145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9999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200" b="1">
                <a:latin typeface="+mn-lt"/>
              </a:endParaRPr>
            </a:p>
          </p:txBody>
        </p:sp>
        <p:sp>
          <p:nvSpPr>
            <p:cNvPr id="32" name="Line 1043"/>
            <p:cNvSpPr>
              <a:spLocks noChangeShapeType="1"/>
            </p:cNvSpPr>
            <p:nvPr/>
          </p:nvSpPr>
          <p:spPr bwMode="auto">
            <a:xfrm>
              <a:off x="2211388" y="4112419"/>
              <a:ext cx="1588" cy="173038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9999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200" b="1">
                <a:latin typeface="+mn-lt"/>
              </a:endParaRPr>
            </a:p>
          </p:txBody>
        </p:sp>
        <p:sp>
          <p:nvSpPr>
            <p:cNvPr id="33" name="Line 1044"/>
            <p:cNvSpPr>
              <a:spLocks noChangeShapeType="1"/>
            </p:cNvSpPr>
            <p:nvPr/>
          </p:nvSpPr>
          <p:spPr bwMode="auto">
            <a:xfrm>
              <a:off x="747713" y="2101057"/>
              <a:ext cx="1474788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9999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200" b="1">
                <a:latin typeface="+mn-lt"/>
              </a:endParaRPr>
            </a:p>
          </p:txBody>
        </p:sp>
        <p:sp>
          <p:nvSpPr>
            <p:cNvPr id="34" name="Line 1046"/>
            <p:cNvSpPr>
              <a:spLocks noChangeShapeType="1"/>
            </p:cNvSpPr>
            <p:nvPr/>
          </p:nvSpPr>
          <p:spPr bwMode="auto">
            <a:xfrm flipH="1">
              <a:off x="747713" y="4472782"/>
              <a:ext cx="111125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9999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200" b="1">
                <a:latin typeface="+mn-lt"/>
              </a:endParaRPr>
            </a:p>
          </p:txBody>
        </p:sp>
        <p:sp>
          <p:nvSpPr>
            <p:cNvPr id="35" name="Line 1047"/>
            <p:cNvSpPr>
              <a:spLocks noChangeShapeType="1"/>
            </p:cNvSpPr>
            <p:nvPr/>
          </p:nvSpPr>
          <p:spPr bwMode="auto">
            <a:xfrm flipH="1" flipV="1">
              <a:off x="747713" y="2089944"/>
              <a:ext cx="0" cy="2382838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9999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200" b="1">
                <a:latin typeface="+mn-lt"/>
              </a:endParaRPr>
            </a:p>
          </p:txBody>
        </p:sp>
        <p:sp>
          <p:nvSpPr>
            <p:cNvPr id="36" name="Line 1048"/>
            <p:cNvSpPr>
              <a:spLocks noChangeShapeType="1"/>
            </p:cNvSpPr>
            <p:nvPr/>
          </p:nvSpPr>
          <p:spPr bwMode="auto">
            <a:xfrm flipV="1">
              <a:off x="3055938" y="2339182"/>
              <a:ext cx="385763" cy="1746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9999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200" b="1">
                <a:latin typeface="+mn-lt"/>
              </a:endParaRPr>
            </a:p>
          </p:txBody>
        </p:sp>
        <p:sp>
          <p:nvSpPr>
            <p:cNvPr id="37" name="Text Box 1049"/>
            <p:cNvSpPr txBox="1">
              <a:spLocks noChangeArrowheads="1"/>
            </p:cNvSpPr>
            <p:nvPr/>
          </p:nvSpPr>
          <p:spPr bwMode="auto">
            <a:xfrm>
              <a:off x="3055938" y="2134394"/>
              <a:ext cx="469900" cy="2762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9999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1200" b="1" dirty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是</a:t>
              </a:r>
            </a:p>
          </p:txBody>
        </p:sp>
        <p:sp>
          <p:nvSpPr>
            <p:cNvPr id="38" name="Text Box 1050"/>
            <p:cNvSpPr txBox="1">
              <a:spLocks noChangeArrowheads="1"/>
            </p:cNvSpPr>
            <p:nvPr/>
          </p:nvSpPr>
          <p:spPr bwMode="auto">
            <a:xfrm>
              <a:off x="3055938" y="3040857"/>
              <a:ext cx="469900" cy="2778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9999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1200" b="1" dirty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是</a:t>
              </a:r>
            </a:p>
          </p:txBody>
        </p:sp>
        <p:sp>
          <p:nvSpPr>
            <p:cNvPr id="39" name="Text Box 1051"/>
            <p:cNvSpPr txBox="1">
              <a:spLocks noChangeArrowheads="1"/>
            </p:cNvSpPr>
            <p:nvPr/>
          </p:nvSpPr>
          <p:spPr bwMode="auto">
            <a:xfrm>
              <a:off x="2222501" y="2445544"/>
              <a:ext cx="469900" cy="2762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9999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1200" b="1" dirty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否</a:t>
              </a:r>
            </a:p>
          </p:txBody>
        </p:sp>
        <p:sp>
          <p:nvSpPr>
            <p:cNvPr id="40" name="Text Box 1052"/>
            <p:cNvSpPr txBox="1">
              <a:spLocks noChangeArrowheads="1"/>
            </p:cNvSpPr>
            <p:nvPr/>
          </p:nvSpPr>
          <p:spPr bwMode="auto">
            <a:xfrm>
              <a:off x="2144713" y="3420269"/>
              <a:ext cx="469900" cy="2762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9999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1200" b="1" dirty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否</a:t>
              </a:r>
            </a:p>
          </p:txBody>
        </p:sp>
        <p:sp>
          <p:nvSpPr>
            <p:cNvPr id="41" name="Line 1053"/>
            <p:cNvSpPr>
              <a:spLocks noChangeShapeType="1"/>
            </p:cNvSpPr>
            <p:nvPr/>
          </p:nvSpPr>
          <p:spPr bwMode="auto">
            <a:xfrm flipV="1">
              <a:off x="3055938" y="3318669"/>
              <a:ext cx="363538" cy="3175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miter lim="800000"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9999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 sz="1200" b="1">
                <a:latin typeface="+mn-lt"/>
              </a:endParaRPr>
            </a:p>
          </p:txBody>
        </p:sp>
        <p:sp>
          <p:nvSpPr>
            <p:cNvPr id="42" name="Text Box 1054"/>
            <p:cNvSpPr txBox="1">
              <a:spLocks noChangeArrowheads="1"/>
            </p:cNvSpPr>
            <p:nvPr/>
          </p:nvSpPr>
          <p:spPr bwMode="auto">
            <a:xfrm>
              <a:off x="868363" y="4293394"/>
              <a:ext cx="2667000" cy="27781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0" r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zh-CN" altLang="en-US" sz="1200" b="1" dirty="0" smtClean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按 </a:t>
              </a:r>
              <a:r>
                <a:rPr lang="en-US" altLang="zh-CN" sz="1200" b="1" i="1" dirty="0" smtClean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f </a:t>
              </a:r>
              <a:r>
                <a:rPr lang="zh-CN" altLang="en-US" sz="1200" b="1" dirty="0" smtClean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值</a:t>
              </a:r>
              <a:r>
                <a:rPr lang="zh-CN" altLang="en-US" sz="1200" b="1" dirty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升序重排</a:t>
              </a:r>
              <a:r>
                <a:rPr lang="en-US" altLang="zh-CN" sz="1200" b="1" dirty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OPEN</a:t>
              </a:r>
              <a:r>
                <a:rPr lang="zh-CN" altLang="en-US" sz="1200" b="1" dirty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表</a:t>
              </a: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894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94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894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2" grpId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A* Algorithm</a:t>
            </a:r>
          </a:p>
        </p:txBody>
      </p:sp>
      <p:sp>
        <p:nvSpPr>
          <p:cNvPr id="14339" name="AutoShape 4"/>
          <p:cNvSpPr>
            <a:spLocks noChangeArrowheads="1"/>
          </p:cNvSpPr>
          <p:nvPr/>
        </p:nvSpPr>
        <p:spPr bwMode="auto">
          <a:xfrm>
            <a:off x="2381250" y="835025"/>
            <a:ext cx="1222375" cy="341313"/>
          </a:xfrm>
          <a:prstGeom prst="flowChartTerminator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开始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4340" name="Text Box 5"/>
          <p:cNvSpPr txBox="1">
            <a:spLocks noChangeArrowheads="1"/>
          </p:cNvSpPr>
          <p:nvPr/>
        </p:nvSpPr>
        <p:spPr bwMode="auto">
          <a:xfrm>
            <a:off x="1766888" y="1458913"/>
            <a:ext cx="2463800" cy="422275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把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S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放入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4341" name="AutoShape 6"/>
          <p:cNvSpPr>
            <a:spLocks noChangeArrowheads="1"/>
          </p:cNvSpPr>
          <p:nvPr/>
        </p:nvSpPr>
        <p:spPr bwMode="auto">
          <a:xfrm>
            <a:off x="1576388" y="2189163"/>
            <a:ext cx="2847975" cy="476250"/>
          </a:xfrm>
          <a:prstGeom prst="flowChartPreparation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ja-JP" sz="2000" b="1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表为空表？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4342" name="Text Box 7"/>
          <p:cNvSpPr txBox="1">
            <a:spLocks noChangeArrowheads="1"/>
          </p:cNvSpPr>
          <p:nvPr/>
        </p:nvSpPr>
        <p:spPr bwMode="auto">
          <a:xfrm>
            <a:off x="395288" y="2940050"/>
            <a:ext cx="5233987" cy="40005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把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表中第一个节点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(</a:t>
            </a:r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)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移至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CLOSED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</a:t>
            </a:r>
            <a:endParaRPr lang="zh-CN" altLang="en-US" sz="2000">
              <a:solidFill>
                <a:schemeClr val="accent2"/>
              </a:solidFill>
            </a:endParaRPr>
          </a:p>
        </p:txBody>
      </p:sp>
      <p:sp>
        <p:nvSpPr>
          <p:cNvPr id="14343" name="AutoShape 8"/>
          <p:cNvSpPr>
            <a:spLocks noChangeArrowheads="1"/>
          </p:cNvSpPr>
          <p:nvPr/>
        </p:nvSpPr>
        <p:spPr bwMode="auto">
          <a:xfrm>
            <a:off x="1576388" y="3663950"/>
            <a:ext cx="2886075" cy="476250"/>
          </a:xfrm>
          <a:prstGeom prst="flowChartPreparation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为目标节点吗？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4344" name="Text Box 9"/>
          <p:cNvSpPr txBox="1">
            <a:spLocks noChangeArrowheads="1"/>
          </p:cNvSpPr>
          <p:nvPr/>
        </p:nvSpPr>
        <p:spPr bwMode="auto">
          <a:xfrm>
            <a:off x="1144588" y="4441825"/>
            <a:ext cx="3600450" cy="1015663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chemeClr val="accent2"/>
                </a:solidFill>
                <a:ea typeface="华文新魏" panose="02010800040101010101" pitchFamily="2" charset="-122"/>
              </a:rPr>
              <a:t>把</a:t>
            </a:r>
            <a:r>
              <a:rPr lang="en-US" altLang="zh-CN" sz="2000" b="1" i="1" dirty="0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zh-CN" altLang="en-US" sz="2000" b="1" dirty="0">
                <a:solidFill>
                  <a:schemeClr val="accent2"/>
                </a:solidFill>
                <a:ea typeface="华文新魏" panose="02010800040101010101" pitchFamily="2" charset="-122"/>
              </a:rPr>
              <a:t>的后继节点放入</a:t>
            </a:r>
            <a:r>
              <a:rPr lang="en-US" altLang="zh-CN" sz="2000" b="1" dirty="0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 dirty="0">
                <a:solidFill>
                  <a:schemeClr val="accent2"/>
                </a:solidFill>
                <a:ea typeface="华文新魏" panose="02010800040101010101" pitchFamily="2" charset="-122"/>
              </a:rPr>
              <a:t>表</a:t>
            </a:r>
            <a:endParaRPr lang="en-US" altLang="zh-CN" sz="2000" b="1" dirty="0">
              <a:solidFill>
                <a:schemeClr val="accent2"/>
              </a:solidFill>
              <a:ea typeface="华文新魏" panose="02010800040101010101" pitchFamily="2" charset="-122"/>
            </a:endParaRPr>
          </a:p>
          <a:p>
            <a:pPr algn="ctr" eaLnBrk="1" hangingPunct="1"/>
            <a:r>
              <a:rPr lang="zh-CN" altLang="en-US" sz="2000" b="1" dirty="0">
                <a:solidFill>
                  <a:schemeClr val="accent2"/>
                </a:solidFill>
                <a:ea typeface="华文新魏" panose="02010800040101010101" pitchFamily="2" charset="-122"/>
              </a:rPr>
              <a:t>计算每个后继节点的</a:t>
            </a:r>
            <a:r>
              <a:rPr lang="en-US" altLang="zh-CN" sz="2000" b="1" i="1" dirty="0">
                <a:solidFill>
                  <a:schemeClr val="accent2"/>
                </a:solidFill>
                <a:ea typeface="华文新魏" panose="02010800040101010101" pitchFamily="2" charset="-122"/>
              </a:rPr>
              <a:t>f</a:t>
            </a:r>
            <a:r>
              <a:rPr lang="zh-CN" altLang="en-US" sz="2000" b="1" dirty="0" smtClean="0">
                <a:solidFill>
                  <a:schemeClr val="accent2"/>
                </a:solidFill>
                <a:ea typeface="华文新魏" panose="02010800040101010101" pitchFamily="2" charset="-122"/>
              </a:rPr>
              <a:t>值，扩展</a:t>
            </a:r>
            <a:r>
              <a:rPr lang="en-US" altLang="zh-CN" sz="2000" b="1" i="1" dirty="0" smtClean="0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zh-CN" altLang="en-US" sz="2000" b="1" dirty="0" smtClean="0">
                <a:solidFill>
                  <a:schemeClr val="accent2"/>
                </a:solidFill>
                <a:ea typeface="华文新魏" panose="02010800040101010101" pitchFamily="2" charset="-122"/>
              </a:rPr>
              <a:t>的后继节点，修改返回指针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4346" name="AutoShape 11"/>
          <p:cNvSpPr>
            <a:spLocks noChangeArrowheads="1"/>
          </p:cNvSpPr>
          <p:nvPr/>
        </p:nvSpPr>
        <p:spPr bwMode="auto">
          <a:xfrm>
            <a:off x="5848350" y="2232025"/>
            <a:ext cx="1077913" cy="407988"/>
          </a:xfrm>
          <a:prstGeom prst="flowChartTerminator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失败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4347" name="AutoShape 12"/>
          <p:cNvSpPr>
            <a:spLocks noChangeArrowheads="1"/>
          </p:cNvSpPr>
          <p:nvPr/>
        </p:nvSpPr>
        <p:spPr bwMode="auto">
          <a:xfrm>
            <a:off x="5872163" y="3711575"/>
            <a:ext cx="1077912" cy="409575"/>
          </a:xfrm>
          <a:prstGeom prst="flowChartTerminator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成功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4348" name="Line 13"/>
          <p:cNvSpPr>
            <a:spLocks noChangeShapeType="1"/>
          </p:cNvSpPr>
          <p:nvPr/>
        </p:nvSpPr>
        <p:spPr bwMode="auto">
          <a:xfrm>
            <a:off x="2986088" y="1195388"/>
            <a:ext cx="1587" cy="27146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9" name="Line 14"/>
          <p:cNvSpPr>
            <a:spLocks noChangeShapeType="1"/>
          </p:cNvSpPr>
          <p:nvPr/>
        </p:nvSpPr>
        <p:spPr bwMode="auto">
          <a:xfrm>
            <a:off x="2986088" y="1911350"/>
            <a:ext cx="1587" cy="271463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0" name="Line 15"/>
          <p:cNvSpPr>
            <a:spLocks noChangeShapeType="1"/>
          </p:cNvSpPr>
          <p:nvPr/>
        </p:nvSpPr>
        <p:spPr bwMode="auto">
          <a:xfrm>
            <a:off x="2986088" y="2673350"/>
            <a:ext cx="1587" cy="271463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1" name="Line 16"/>
          <p:cNvSpPr>
            <a:spLocks noChangeShapeType="1"/>
          </p:cNvSpPr>
          <p:nvPr/>
        </p:nvSpPr>
        <p:spPr bwMode="auto">
          <a:xfrm>
            <a:off x="2986088" y="3360738"/>
            <a:ext cx="1587" cy="2698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2" name="Line 17"/>
          <p:cNvSpPr>
            <a:spLocks noChangeShapeType="1"/>
          </p:cNvSpPr>
          <p:nvPr/>
        </p:nvSpPr>
        <p:spPr bwMode="auto">
          <a:xfrm>
            <a:off x="2986088" y="4164013"/>
            <a:ext cx="1587" cy="26828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4" name="Line 19"/>
          <p:cNvSpPr>
            <a:spLocks noChangeShapeType="1"/>
          </p:cNvSpPr>
          <p:nvPr/>
        </p:nvSpPr>
        <p:spPr bwMode="auto">
          <a:xfrm>
            <a:off x="2986088" y="5445224"/>
            <a:ext cx="1587" cy="2698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5" name="Line 20"/>
          <p:cNvSpPr>
            <a:spLocks noChangeShapeType="1"/>
          </p:cNvSpPr>
          <p:nvPr/>
        </p:nvSpPr>
        <p:spPr bwMode="auto">
          <a:xfrm flipV="1">
            <a:off x="136525" y="2079625"/>
            <a:ext cx="2808288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6" name="Line 21"/>
          <p:cNvSpPr>
            <a:spLocks noChangeShapeType="1"/>
          </p:cNvSpPr>
          <p:nvPr/>
        </p:nvSpPr>
        <p:spPr bwMode="auto">
          <a:xfrm>
            <a:off x="2986088" y="6148487"/>
            <a:ext cx="1587" cy="1841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7" name="Line 22"/>
          <p:cNvSpPr>
            <a:spLocks noChangeShapeType="1"/>
          </p:cNvSpPr>
          <p:nvPr/>
        </p:nvSpPr>
        <p:spPr bwMode="auto">
          <a:xfrm flipH="1">
            <a:off x="119063" y="6327874"/>
            <a:ext cx="2868612" cy="4763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8" name="Line 23"/>
          <p:cNvSpPr>
            <a:spLocks noChangeShapeType="1"/>
          </p:cNvSpPr>
          <p:nvPr/>
        </p:nvSpPr>
        <p:spPr bwMode="auto">
          <a:xfrm flipV="1">
            <a:off x="136525" y="2079625"/>
            <a:ext cx="0" cy="425301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9" name="Line 24"/>
          <p:cNvSpPr>
            <a:spLocks noChangeShapeType="1"/>
          </p:cNvSpPr>
          <p:nvPr/>
        </p:nvSpPr>
        <p:spPr bwMode="auto">
          <a:xfrm flipV="1">
            <a:off x="4448175" y="2430463"/>
            <a:ext cx="135731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60" name="Text Box 25"/>
          <p:cNvSpPr txBox="1">
            <a:spLocks noChangeArrowheads="1"/>
          </p:cNvSpPr>
          <p:nvPr/>
        </p:nvSpPr>
        <p:spPr bwMode="auto">
          <a:xfrm>
            <a:off x="4891088" y="2049463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是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4361" name="Text Box 26"/>
          <p:cNvSpPr txBox="1">
            <a:spLocks noChangeArrowheads="1"/>
          </p:cNvSpPr>
          <p:nvPr/>
        </p:nvSpPr>
        <p:spPr bwMode="auto">
          <a:xfrm>
            <a:off x="4914900" y="3535363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是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4362" name="Text Box 27"/>
          <p:cNvSpPr txBox="1">
            <a:spLocks noChangeArrowheads="1"/>
          </p:cNvSpPr>
          <p:nvPr/>
        </p:nvSpPr>
        <p:spPr bwMode="auto">
          <a:xfrm>
            <a:off x="3062288" y="2597150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否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62288" y="4087813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否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4364" name="Line 29"/>
          <p:cNvSpPr>
            <a:spLocks noChangeShapeType="1"/>
          </p:cNvSpPr>
          <p:nvPr/>
        </p:nvSpPr>
        <p:spPr bwMode="auto">
          <a:xfrm>
            <a:off x="4471988" y="3897313"/>
            <a:ext cx="1371600" cy="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365" name="Text Box 30"/>
          <p:cNvSpPr txBox="1">
            <a:spLocks noChangeArrowheads="1"/>
          </p:cNvSpPr>
          <p:nvPr/>
        </p:nvSpPr>
        <p:spPr bwMode="auto">
          <a:xfrm>
            <a:off x="1144588" y="5726212"/>
            <a:ext cx="3600450" cy="40005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rgbClr val="FF0000"/>
                </a:solidFill>
                <a:ea typeface="华文新魏" panose="02010800040101010101" pitchFamily="2" charset="-122"/>
              </a:rPr>
              <a:t>按</a:t>
            </a:r>
            <a:r>
              <a:rPr lang="en-US" altLang="zh-CN" sz="2000" b="1" i="1">
                <a:solidFill>
                  <a:srgbClr val="FF0000"/>
                </a:solidFill>
                <a:ea typeface="华文新魏" panose="02010800040101010101" pitchFamily="2" charset="-122"/>
              </a:rPr>
              <a:t>f</a:t>
            </a:r>
            <a:r>
              <a:rPr lang="zh-CN" altLang="en-US" sz="2000" b="1">
                <a:solidFill>
                  <a:srgbClr val="FF0000"/>
                </a:solidFill>
                <a:ea typeface="华文新魏" panose="02010800040101010101" pitchFamily="2" charset="-122"/>
              </a:rPr>
              <a:t>值升序重排</a:t>
            </a:r>
            <a:r>
              <a:rPr lang="en-US" altLang="zh-CN" sz="2000" b="1">
                <a:solidFill>
                  <a:srgbClr val="FF0000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rgbClr val="FF0000"/>
                </a:solidFill>
                <a:ea typeface="华文新魏" panose="02010800040101010101" pitchFamily="2" charset="-122"/>
              </a:rPr>
              <a:t>表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9471" name="Rectangle 31"/>
          <p:cNvSpPr>
            <a:spLocks noChangeArrowheads="1"/>
          </p:cNvSpPr>
          <p:nvPr/>
        </p:nvSpPr>
        <p:spPr bwMode="auto">
          <a:xfrm>
            <a:off x="4427538" y="115888"/>
            <a:ext cx="4572000" cy="35433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 typeface="Wingdings" pitchFamily="2" charset="2"/>
              <a:buChar char="n"/>
              <a:defRPr/>
            </a:pP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Case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后继节点不在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OPEN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和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CLOSED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表中</a:t>
            </a:r>
          </a:p>
          <a:p>
            <a:pPr lvl="1">
              <a:defRPr/>
            </a:pP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begin</a:t>
            </a:r>
          </a:p>
          <a:p>
            <a:pPr lvl="1">
              <a:defRPr/>
            </a:pP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计算该节点的估价函数值</a:t>
            </a:r>
          </a:p>
          <a:p>
            <a:pPr lvl="1">
              <a:defRPr/>
            </a:pP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将该节点加到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OPEN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表中</a:t>
            </a:r>
          </a:p>
          <a:p>
            <a:pPr lvl="1">
              <a:defRPr/>
            </a:pP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end</a:t>
            </a:r>
          </a:p>
          <a:p>
            <a:pPr>
              <a:buFont typeface="Wingdings" pitchFamily="2" charset="2"/>
              <a:buChar char="n"/>
              <a:defRPr/>
            </a:pP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Case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后继节点在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OPEN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表中</a:t>
            </a:r>
          </a:p>
          <a:p>
            <a:pPr lvl="1">
              <a:defRPr/>
            </a:pP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if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该节点是沿着一条更短路径到达</a:t>
            </a:r>
          </a:p>
          <a:p>
            <a:pPr lvl="1">
              <a:defRPr/>
            </a:pP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then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记录更短路径走向及其估价函数值</a:t>
            </a:r>
          </a:p>
          <a:p>
            <a:pPr>
              <a:buFont typeface="Wingdings" pitchFamily="2" charset="2"/>
              <a:buChar char="n"/>
              <a:defRPr/>
            </a:pP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Case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后继节点在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CLOSED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表中</a:t>
            </a:r>
          </a:p>
          <a:p>
            <a:pPr lvl="1">
              <a:defRPr/>
            </a:pP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if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该子节点是沿着一条更短路径到达</a:t>
            </a:r>
          </a:p>
          <a:p>
            <a:pPr lvl="1">
              <a:defRPr/>
            </a:pP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then begin</a:t>
            </a:r>
          </a:p>
          <a:p>
            <a:pPr lvl="1">
              <a:defRPr/>
            </a:pP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 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将该子节点从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CLOSED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移到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OPEN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表中</a:t>
            </a:r>
          </a:p>
          <a:p>
            <a:pPr lvl="1">
              <a:defRPr/>
            </a:pP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   记录更短路径走向及其估价函数值</a:t>
            </a:r>
          </a:p>
          <a:p>
            <a:pPr lvl="1">
              <a:defRPr/>
            </a:pP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end</a:t>
            </a:r>
          </a:p>
        </p:txBody>
      </p:sp>
      <p:sp>
        <p:nvSpPr>
          <p:cNvPr id="189472" name="Freeform 32"/>
          <p:cNvSpPr>
            <a:spLocks/>
          </p:cNvSpPr>
          <p:nvPr/>
        </p:nvSpPr>
        <p:spPr bwMode="auto">
          <a:xfrm>
            <a:off x="1936750" y="4394200"/>
            <a:ext cx="1266825" cy="401638"/>
          </a:xfrm>
          <a:custGeom>
            <a:avLst/>
            <a:gdLst>
              <a:gd name="T0" fmla="*/ 2147483647 w 713"/>
              <a:gd name="T1" fmla="*/ 2147483647 h 355"/>
              <a:gd name="T2" fmla="*/ 2147483647 w 713"/>
              <a:gd name="T3" fmla="*/ 2147483647 h 355"/>
              <a:gd name="T4" fmla="*/ 2147483647 w 713"/>
              <a:gd name="T5" fmla="*/ 2147483647 h 355"/>
              <a:gd name="T6" fmla="*/ 2147483647 w 713"/>
              <a:gd name="T7" fmla="*/ 2147483647 h 355"/>
              <a:gd name="T8" fmla="*/ 2147483647 w 713"/>
              <a:gd name="T9" fmla="*/ 2147483647 h 355"/>
              <a:gd name="T10" fmla="*/ 2147483647 w 713"/>
              <a:gd name="T11" fmla="*/ 2147483647 h 355"/>
              <a:gd name="T12" fmla="*/ 2147483647 w 713"/>
              <a:gd name="T13" fmla="*/ 2147483647 h 355"/>
              <a:gd name="T14" fmla="*/ 2147483647 w 713"/>
              <a:gd name="T15" fmla="*/ 2147483647 h 355"/>
              <a:gd name="T16" fmla="*/ 0 w 713"/>
              <a:gd name="T17" fmla="*/ 2147483647 h 355"/>
              <a:gd name="T18" fmla="*/ 2147483647 w 713"/>
              <a:gd name="T19" fmla="*/ 2147483647 h 355"/>
              <a:gd name="T20" fmla="*/ 2147483647 w 713"/>
              <a:gd name="T21" fmla="*/ 2147483647 h 355"/>
              <a:gd name="T22" fmla="*/ 2147483647 w 713"/>
              <a:gd name="T23" fmla="*/ 2147483647 h 355"/>
              <a:gd name="T24" fmla="*/ 2147483647 w 713"/>
              <a:gd name="T25" fmla="*/ 2147483647 h 35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13" h="355">
                <a:moveTo>
                  <a:pt x="298" y="19"/>
                </a:moveTo>
                <a:cubicBezTo>
                  <a:pt x="713" y="30"/>
                  <a:pt x="466" y="0"/>
                  <a:pt x="636" y="59"/>
                </a:cubicBezTo>
                <a:cubicBezTo>
                  <a:pt x="661" y="142"/>
                  <a:pt x="677" y="280"/>
                  <a:pt x="576" y="310"/>
                </a:cubicBezTo>
                <a:cubicBezTo>
                  <a:pt x="542" y="334"/>
                  <a:pt x="497" y="336"/>
                  <a:pt x="457" y="343"/>
                </a:cubicBezTo>
                <a:cubicBezTo>
                  <a:pt x="139" y="336"/>
                  <a:pt x="268" y="355"/>
                  <a:pt x="126" y="317"/>
                </a:cubicBezTo>
                <a:cubicBezTo>
                  <a:pt x="107" y="304"/>
                  <a:pt x="92" y="290"/>
                  <a:pt x="73" y="277"/>
                </a:cubicBezTo>
                <a:cubicBezTo>
                  <a:pt x="61" y="253"/>
                  <a:pt x="52" y="242"/>
                  <a:pt x="33" y="224"/>
                </a:cubicBezTo>
                <a:cubicBezTo>
                  <a:pt x="16" y="168"/>
                  <a:pt x="40" y="236"/>
                  <a:pt x="13" y="191"/>
                </a:cubicBezTo>
                <a:cubicBezTo>
                  <a:pt x="6" y="179"/>
                  <a:pt x="5" y="164"/>
                  <a:pt x="0" y="151"/>
                </a:cubicBezTo>
                <a:cubicBezTo>
                  <a:pt x="2" y="138"/>
                  <a:pt x="2" y="124"/>
                  <a:pt x="7" y="112"/>
                </a:cubicBezTo>
                <a:cubicBezTo>
                  <a:pt x="15" y="91"/>
                  <a:pt x="39" y="79"/>
                  <a:pt x="60" y="72"/>
                </a:cubicBezTo>
                <a:cubicBezTo>
                  <a:pt x="126" y="49"/>
                  <a:pt x="188" y="34"/>
                  <a:pt x="258" y="32"/>
                </a:cubicBezTo>
                <a:cubicBezTo>
                  <a:pt x="302" y="31"/>
                  <a:pt x="347" y="32"/>
                  <a:pt x="391" y="32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9473" name="Line 33"/>
          <p:cNvSpPr>
            <a:spLocks noChangeShapeType="1"/>
          </p:cNvSpPr>
          <p:nvPr/>
        </p:nvSpPr>
        <p:spPr bwMode="auto">
          <a:xfrm flipV="1">
            <a:off x="2381250" y="1863725"/>
            <a:ext cx="1931988" cy="25304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89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9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9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71" grpId="0" animBg="1"/>
      <p:bldP spid="189472" grpId="0" animBg="1"/>
      <p:bldP spid="18947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Illustration of A* </a:t>
            </a:r>
            <a:r>
              <a:rPr lang="en-US" altLang="zh-CN" dirty="0" smtClean="0"/>
              <a:t>Search</a:t>
            </a:r>
          </a:p>
        </p:txBody>
      </p:sp>
      <p:pic>
        <p:nvPicPr>
          <p:cNvPr id="15363" name="Picture 2" descr="http://upload.wikimedia.org/wikipedia/commons/5/5d/Astar_progress_animation.gif">
            <a:hlinkClick r:id="rId2"/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41438"/>
            <a:ext cx="4351337" cy="434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矩形 1"/>
          <p:cNvSpPr>
            <a:spLocks noChangeArrowheads="1"/>
          </p:cNvSpPr>
          <p:nvPr/>
        </p:nvSpPr>
        <p:spPr bwMode="auto">
          <a:xfrm>
            <a:off x="4746625" y="1158875"/>
            <a:ext cx="4110038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300">
                <a:solidFill>
                  <a:srgbClr val="0000FF"/>
                </a:solidFill>
              </a:rPr>
              <a:t>The empty circles represent the nodes in the open set, and the filled ones are in the closed set.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300">
                <a:solidFill>
                  <a:srgbClr val="0000FF"/>
                </a:solidFill>
              </a:rPr>
              <a:t>Color on each closed node indicates the distance from the start: the greener, the farther.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300">
                <a:solidFill>
                  <a:srgbClr val="0000FF"/>
                </a:solidFill>
              </a:rPr>
              <a:t>One can first see the A* moving in a straight line in the direction of the goal, then when hitting the obstacle, it explores alternative routes through the nodes from the open set.</a:t>
            </a:r>
            <a:endParaRPr lang="zh-CN" altLang="en-US" sz="23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4463" y="133350"/>
            <a:ext cx="4978400" cy="3762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 bwMode="auto">
          <a:xfrm>
            <a:off x="226688" y="132816"/>
            <a:ext cx="3600400" cy="3736939"/>
          </a:xfrm>
          <a:prstGeom prst="rect">
            <a:avLst/>
          </a:prstGeom>
          <a:solidFill>
            <a:srgbClr val="66FFFF"/>
          </a:solidFill>
          <a:ln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6" name="AutoShape 1028"/>
          <p:cNvSpPr>
            <a:spLocks noChangeArrowheads="1"/>
          </p:cNvSpPr>
          <p:nvPr/>
        </p:nvSpPr>
        <p:spPr bwMode="auto">
          <a:xfrm>
            <a:off x="1447800" y="346075"/>
            <a:ext cx="754063" cy="217488"/>
          </a:xfrm>
          <a:prstGeom prst="flowChartTerminator">
            <a:avLst/>
          </a:prstGeom>
          <a:solidFill>
            <a:srgbClr val="FFFFCC"/>
          </a:solidFill>
          <a:ln w="12700">
            <a:solidFill>
              <a:schemeClr val="accent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1200" b="1" dirty="0">
                <a:solidFill>
                  <a:schemeClr val="accent2"/>
                </a:solidFill>
                <a:latin typeface="+mn-lt"/>
              </a:rPr>
              <a:t>开始</a:t>
            </a:r>
          </a:p>
        </p:txBody>
      </p:sp>
      <p:sp>
        <p:nvSpPr>
          <p:cNvPr id="7" name="Text Box 1029"/>
          <p:cNvSpPr txBox="1">
            <a:spLocks noChangeArrowheads="1"/>
          </p:cNvSpPr>
          <p:nvPr/>
        </p:nvSpPr>
        <p:spPr bwMode="auto">
          <a:xfrm>
            <a:off x="609600" y="739775"/>
            <a:ext cx="2433638" cy="277813"/>
          </a:xfrm>
          <a:prstGeom prst="rect">
            <a:avLst/>
          </a:prstGeom>
          <a:solidFill>
            <a:srgbClr val="FFFFCC"/>
          </a:solidFill>
          <a:ln w="12700">
            <a:solidFill>
              <a:schemeClr val="accent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1200" b="1" dirty="0" smtClean="0">
                <a:solidFill>
                  <a:schemeClr val="accent2"/>
                </a:solidFill>
                <a:latin typeface="+mn-lt"/>
                <a:ea typeface="宋体" pitchFamily="2" charset="-122"/>
              </a:rPr>
              <a:t>把起点</a:t>
            </a:r>
            <a:r>
              <a:rPr lang="en-US" altLang="zh-CN" sz="1200" b="1" i="1" dirty="0" smtClean="0">
                <a:solidFill>
                  <a:schemeClr val="accent2"/>
                </a:solidFill>
                <a:latin typeface="+mn-lt"/>
                <a:ea typeface="宋体" pitchFamily="2" charset="-122"/>
              </a:rPr>
              <a:t>S</a:t>
            </a:r>
            <a:r>
              <a:rPr lang="zh-CN" altLang="en-US" sz="1200" b="1" dirty="0">
                <a:solidFill>
                  <a:schemeClr val="accent2"/>
                </a:solidFill>
                <a:latin typeface="+mn-lt"/>
                <a:ea typeface="宋体" pitchFamily="2" charset="-122"/>
              </a:rPr>
              <a:t>放入</a:t>
            </a:r>
            <a:r>
              <a:rPr lang="en-US" altLang="zh-CN" sz="1200" b="1" dirty="0">
                <a:solidFill>
                  <a:schemeClr val="accent2"/>
                </a:solidFill>
                <a:latin typeface="+mn-lt"/>
                <a:ea typeface="宋体" pitchFamily="2" charset="-122"/>
              </a:rPr>
              <a:t>OPEN</a:t>
            </a:r>
            <a:r>
              <a:rPr lang="zh-CN" altLang="en-US" sz="1200" b="1" dirty="0" smtClean="0">
                <a:solidFill>
                  <a:schemeClr val="accent2"/>
                </a:solidFill>
                <a:latin typeface="+mn-lt"/>
                <a:ea typeface="宋体" pitchFamily="2" charset="-122"/>
              </a:rPr>
              <a:t>表，计算 </a:t>
            </a:r>
            <a:r>
              <a:rPr lang="en-US" altLang="zh-CN" sz="1200" b="1" i="1" dirty="0" smtClean="0">
                <a:solidFill>
                  <a:schemeClr val="accent2"/>
                </a:solidFill>
                <a:latin typeface="+mn-lt"/>
                <a:ea typeface="宋体" pitchFamily="2" charset="-122"/>
              </a:rPr>
              <a:t>f</a:t>
            </a:r>
            <a:r>
              <a:rPr lang="en-US" altLang="zh-CN" sz="1200" b="1" dirty="0" smtClean="0">
                <a:solidFill>
                  <a:schemeClr val="accent2"/>
                </a:solidFill>
                <a:latin typeface="+mn-lt"/>
                <a:ea typeface="宋体" pitchFamily="2" charset="-122"/>
              </a:rPr>
              <a:t>(</a:t>
            </a:r>
            <a:r>
              <a:rPr lang="en-US" altLang="zh-CN" sz="1200" b="1" i="1" dirty="0" smtClean="0">
                <a:solidFill>
                  <a:schemeClr val="accent2"/>
                </a:solidFill>
                <a:latin typeface="+mn-lt"/>
                <a:ea typeface="宋体" pitchFamily="2" charset="-122"/>
              </a:rPr>
              <a:t>S</a:t>
            </a:r>
            <a:r>
              <a:rPr lang="en-US" altLang="zh-CN" sz="1200" b="1" dirty="0" smtClean="0">
                <a:solidFill>
                  <a:schemeClr val="accent2"/>
                </a:solidFill>
                <a:latin typeface="+mn-lt"/>
                <a:ea typeface="宋体" pitchFamily="2" charset="-122"/>
              </a:rPr>
              <a:t>)</a:t>
            </a:r>
            <a:endParaRPr lang="zh-CN" altLang="en-US" sz="1200" b="1" dirty="0">
              <a:solidFill>
                <a:schemeClr val="accent2"/>
              </a:solidFill>
              <a:latin typeface="+mn-lt"/>
              <a:ea typeface="宋体" pitchFamily="2" charset="-122"/>
            </a:endParaRPr>
          </a:p>
        </p:txBody>
      </p:sp>
      <p:sp>
        <p:nvSpPr>
          <p:cNvPr id="8" name="AutoShape 1030"/>
          <p:cNvSpPr>
            <a:spLocks noChangeArrowheads="1"/>
          </p:cNvSpPr>
          <p:nvPr/>
        </p:nvSpPr>
        <p:spPr bwMode="auto">
          <a:xfrm>
            <a:off x="946150" y="1190625"/>
            <a:ext cx="1757363" cy="303213"/>
          </a:xfrm>
          <a:prstGeom prst="flowChartPreparation">
            <a:avLst/>
          </a:prstGeom>
          <a:solidFill>
            <a:srgbClr val="FFFFCC"/>
          </a:solidFill>
          <a:ln w="12700">
            <a:solidFill>
              <a:schemeClr val="accent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pPr algn="ctr">
              <a:defRPr/>
            </a:pPr>
            <a:r>
              <a:rPr lang="en-US" altLang="ja-JP" sz="1200" b="1" dirty="0">
                <a:solidFill>
                  <a:schemeClr val="accent2"/>
                </a:solidFill>
                <a:latin typeface="+mn-lt"/>
              </a:rPr>
              <a:t>OPEN</a:t>
            </a:r>
            <a:r>
              <a:rPr lang="zh-CN" altLang="en-US" sz="1200" b="1" dirty="0">
                <a:solidFill>
                  <a:schemeClr val="accent2"/>
                </a:solidFill>
                <a:latin typeface="+mn-lt"/>
              </a:rPr>
              <a:t>表为空表？</a:t>
            </a:r>
          </a:p>
        </p:txBody>
      </p:sp>
      <p:sp>
        <p:nvSpPr>
          <p:cNvPr id="9" name="Text Box 1031"/>
          <p:cNvSpPr txBox="1">
            <a:spLocks noChangeArrowheads="1"/>
          </p:cNvSpPr>
          <p:nvPr/>
        </p:nvSpPr>
        <p:spPr bwMode="auto">
          <a:xfrm>
            <a:off x="442913" y="1704975"/>
            <a:ext cx="3228975" cy="276225"/>
          </a:xfrm>
          <a:prstGeom prst="rect">
            <a:avLst/>
          </a:prstGeom>
          <a:solidFill>
            <a:srgbClr val="FFFFCC"/>
          </a:solidFill>
          <a:ln w="12700">
            <a:solidFill>
              <a:schemeClr val="accent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zh-CN" altLang="en-US" sz="1200" b="1" dirty="0">
                <a:solidFill>
                  <a:schemeClr val="accent2"/>
                </a:solidFill>
                <a:latin typeface="+mn-lt"/>
                <a:ea typeface="宋体" pitchFamily="2" charset="-122"/>
              </a:rPr>
              <a:t>把</a:t>
            </a:r>
            <a:r>
              <a:rPr lang="en-US" altLang="zh-CN" sz="1200" b="1" dirty="0">
                <a:solidFill>
                  <a:schemeClr val="accent2"/>
                </a:solidFill>
                <a:latin typeface="+mn-lt"/>
                <a:ea typeface="宋体" pitchFamily="2" charset="-122"/>
              </a:rPr>
              <a:t>OPEN</a:t>
            </a:r>
            <a:r>
              <a:rPr lang="zh-CN" altLang="en-US" sz="1200" b="1" dirty="0">
                <a:solidFill>
                  <a:schemeClr val="accent2"/>
                </a:solidFill>
                <a:latin typeface="+mn-lt"/>
                <a:ea typeface="宋体" pitchFamily="2" charset="-122"/>
              </a:rPr>
              <a:t>表中第一个</a:t>
            </a:r>
            <a:r>
              <a:rPr lang="zh-CN" altLang="en-US" sz="1200" b="1" dirty="0" smtClean="0">
                <a:solidFill>
                  <a:schemeClr val="accent2"/>
                </a:solidFill>
                <a:latin typeface="+mn-lt"/>
                <a:ea typeface="宋体" pitchFamily="2" charset="-122"/>
              </a:rPr>
              <a:t>节点</a:t>
            </a:r>
            <a:r>
              <a:rPr lang="en-US" altLang="zh-CN" sz="1200" b="1" dirty="0" smtClean="0">
                <a:solidFill>
                  <a:schemeClr val="accent2"/>
                </a:solidFill>
                <a:latin typeface="+mn-lt"/>
                <a:ea typeface="宋体" pitchFamily="2" charset="-122"/>
              </a:rPr>
              <a:t>(</a:t>
            </a:r>
            <a:r>
              <a:rPr lang="en-US" altLang="zh-CN" sz="1200" b="1" i="1" dirty="0" smtClean="0">
                <a:solidFill>
                  <a:schemeClr val="accent2"/>
                </a:solidFill>
                <a:latin typeface="+mn-lt"/>
                <a:ea typeface="宋体" pitchFamily="2" charset="-122"/>
              </a:rPr>
              <a:t>N</a:t>
            </a:r>
            <a:r>
              <a:rPr lang="en-US" altLang="zh-CN" sz="1200" b="1" dirty="0" smtClean="0">
                <a:solidFill>
                  <a:schemeClr val="accent2"/>
                </a:solidFill>
                <a:latin typeface="+mn-lt"/>
                <a:ea typeface="宋体" pitchFamily="2" charset="-122"/>
              </a:rPr>
              <a:t>)</a:t>
            </a:r>
            <a:r>
              <a:rPr lang="zh-CN" altLang="en-US" sz="1200" b="1" dirty="0" smtClean="0">
                <a:solidFill>
                  <a:schemeClr val="accent2"/>
                </a:solidFill>
                <a:latin typeface="+mn-lt"/>
                <a:ea typeface="宋体" pitchFamily="2" charset="-122"/>
              </a:rPr>
              <a:t>移</a:t>
            </a:r>
            <a:r>
              <a:rPr lang="zh-CN" altLang="en-US" sz="1200" b="1" dirty="0">
                <a:solidFill>
                  <a:schemeClr val="accent2"/>
                </a:solidFill>
                <a:latin typeface="+mn-lt"/>
                <a:ea typeface="宋体" pitchFamily="2" charset="-122"/>
              </a:rPr>
              <a:t>至</a:t>
            </a:r>
            <a:r>
              <a:rPr lang="en-US" altLang="zh-CN" sz="1200" b="1" dirty="0">
                <a:solidFill>
                  <a:schemeClr val="accent2"/>
                </a:solidFill>
                <a:latin typeface="+mn-lt"/>
                <a:ea typeface="宋体" pitchFamily="2" charset="-122"/>
              </a:rPr>
              <a:t>CLOSED</a:t>
            </a:r>
            <a:r>
              <a:rPr lang="zh-CN" altLang="en-US" sz="1200" b="1" dirty="0">
                <a:solidFill>
                  <a:schemeClr val="accent2"/>
                </a:solidFill>
                <a:latin typeface="+mn-lt"/>
                <a:ea typeface="宋体" pitchFamily="2" charset="-122"/>
              </a:rPr>
              <a:t>表</a:t>
            </a:r>
          </a:p>
        </p:txBody>
      </p:sp>
      <p:sp>
        <p:nvSpPr>
          <p:cNvPr id="10" name="AutoShape 1032"/>
          <p:cNvSpPr>
            <a:spLocks noChangeArrowheads="1"/>
          </p:cNvSpPr>
          <p:nvPr/>
        </p:nvSpPr>
        <p:spPr bwMode="auto">
          <a:xfrm>
            <a:off x="935038" y="2155825"/>
            <a:ext cx="1779587" cy="303213"/>
          </a:xfrm>
          <a:prstGeom prst="flowChartPreparation">
            <a:avLst/>
          </a:prstGeom>
          <a:solidFill>
            <a:srgbClr val="FFFFCC"/>
          </a:solidFill>
          <a:ln w="12700">
            <a:solidFill>
              <a:schemeClr val="accent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pPr algn="ctr">
              <a:defRPr/>
            </a:pPr>
            <a:r>
              <a:rPr lang="en-US" altLang="zh-CN" sz="1200" b="1" i="1" dirty="0">
                <a:solidFill>
                  <a:schemeClr val="accent2"/>
                </a:solidFill>
                <a:latin typeface="+mn-lt"/>
              </a:rPr>
              <a:t>N</a:t>
            </a:r>
            <a:r>
              <a:rPr lang="zh-CN" altLang="en-US" sz="1200" b="1" dirty="0">
                <a:solidFill>
                  <a:schemeClr val="accent2"/>
                </a:solidFill>
                <a:latin typeface="+mn-lt"/>
              </a:rPr>
              <a:t>为目标节点吗？</a:t>
            </a:r>
          </a:p>
        </p:txBody>
      </p:sp>
      <p:sp>
        <p:nvSpPr>
          <p:cNvPr id="11" name="Text Box 1033"/>
          <p:cNvSpPr txBox="1">
            <a:spLocks noChangeArrowheads="1"/>
          </p:cNvSpPr>
          <p:nvPr/>
        </p:nvSpPr>
        <p:spPr bwMode="auto">
          <a:xfrm>
            <a:off x="604838" y="2657475"/>
            <a:ext cx="2439987" cy="461963"/>
          </a:xfrm>
          <a:prstGeom prst="rect">
            <a:avLst/>
          </a:prstGeom>
          <a:solidFill>
            <a:srgbClr val="FFFFCC"/>
          </a:solidFill>
          <a:ln w="12700">
            <a:solidFill>
              <a:schemeClr val="accent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1200" b="1" dirty="0" smtClean="0">
                <a:solidFill>
                  <a:schemeClr val="accent2"/>
                </a:solidFill>
                <a:ea typeface="宋体" pitchFamily="2" charset="-122"/>
              </a:rPr>
              <a:t>计算</a:t>
            </a:r>
            <a:r>
              <a:rPr lang="en-US" altLang="zh-CN" sz="1200" b="1" i="1" dirty="0" smtClean="0">
                <a:solidFill>
                  <a:schemeClr val="accent2"/>
                </a:solidFill>
                <a:ea typeface="宋体" pitchFamily="2" charset="-122"/>
              </a:rPr>
              <a:t>N</a:t>
            </a:r>
            <a:r>
              <a:rPr lang="zh-CN" altLang="en-US" sz="1200" b="1" dirty="0" smtClean="0">
                <a:solidFill>
                  <a:schemeClr val="accent2"/>
                </a:solidFill>
                <a:ea typeface="宋体" pitchFamily="2" charset="-122"/>
              </a:rPr>
              <a:t>的</a:t>
            </a:r>
            <a:r>
              <a:rPr lang="zh-CN" altLang="en-US" sz="1200" b="1" dirty="0">
                <a:solidFill>
                  <a:schemeClr val="accent2"/>
                </a:solidFill>
                <a:ea typeface="宋体" pitchFamily="2" charset="-122"/>
              </a:rPr>
              <a:t>所有后继节点的</a:t>
            </a:r>
            <a:r>
              <a:rPr lang="en-US" altLang="zh-CN" sz="1200" b="1" i="1" dirty="0">
                <a:solidFill>
                  <a:schemeClr val="accent2"/>
                </a:solidFill>
                <a:ea typeface="宋体" pitchFamily="2" charset="-122"/>
              </a:rPr>
              <a:t>f</a:t>
            </a:r>
            <a:r>
              <a:rPr lang="zh-CN" altLang="en-US" sz="1200" b="1" dirty="0">
                <a:solidFill>
                  <a:schemeClr val="accent2"/>
                </a:solidFill>
                <a:ea typeface="宋体" pitchFamily="2" charset="-122"/>
              </a:rPr>
              <a:t>值并进行节点</a:t>
            </a:r>
            <a:r>
              <a:rPr lang="zh-CN" altLang="en-US" sz="1200" b="1" dirty="0" smtClean="0">
                <a:solidFill>
                  <a:schemeClr val="accent2"/>
                </a:solidFill>
                <a:ea typeface="宋体" pitchFamily="2" charset="-122"/>
              </a:rPr>
              <a:t>扩展</a:t>
            </a:r>
            <a:r>
              <a:rPr lang="zh-CN" altLang="en-US" sz="1200" b="1" dirty="0">
                <a:solidFill>
                  <a:schemeClr val="accent2"/>
                </a:solidFill>
                <a:ea typeface="宋体" pitchFamily="2" charset="-122"/>
              </a:rPr>
              <a:t>，修改返回指针</a:t>
            </a:r>
          </a:p>
        </p:txBody>
      </p:sp>
      <p:sp>
        <p:nvSpPr>
          <p:cNvPr id="13" name="AutoShape 1035"/>
          <p:cNvSpPr>
            <a:spLocks noChangeArrowheads="1"/>
          </p:cNvSpPr>
          <p:nvPr/>
        </p:nvSpPr>
        <p:spPr bwMode="auto">
          <a:xfrm>
            <a:off x="3043238" y="1249363"/>
            <a:ext cx="665162" cy="258762"/>
          </a:xfrm>
          <a:prstGeom prst="flowChartTerminator">
            <a:avLst/>
          </a:prstGeom>
          <a:solidFill>
            <a:srgbClr val="FFFFCC"/>
          </a:solidFill>
          <a:ln w="12700">
            <a:solidFill>
              <a:schemeClr val="accent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1200" b="1" dirty="0">
                <a:solidFill>
                  <a:srgbClr val="FF0000"/>
                </a:solidFill>
                <a:latin typeface="+mn-lt"/>
              </a:rPr>
              <a:t>失败</a:t>
            </a:r>
          </a:p>
        </p:txBody>
      </p:sp>
      <p:sp>
        <p:nvSpPr>
          <p:cNvPr id="14" name="AutoShape 1036"/>
          <p:cNvSpPr>
            <a:spLocks noChangeArrowheads="1"/>
          </p:cNvSpPr>
          <p:nvPr/>
        </p:nvSpPr>
        <p:spPr bwMode="auto">
          <a:xfrm>
            <a:off x="3017838" y="2193925"/>
            <a:ext cx="665162" cy="260350"/>
          </a:xfrm>
          <a:prstGeom prst="flowChartTerminator">
            <a:avLst/>
          </a:prstGeom>
          <a:solidFill>
            <a:srgbClr val="FFFFCC"/>
          </a:solidFill>
          <a:ln w="12700">
            <a:solidFill>
              <a:schemeClr val="accent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1200" b="1" dirty="0">
                <a:solidFill>
                  <a:srgbClr val="00B050"/>
                </a:solidFill>
                <a:latin typeface="+mn-lt"/>
              </a:rPr>
              <a:t>成功</a:t>
            </a:r>
          </a:p>
        </p:txBody>
      </p:sp>
      <p:sp>
        <p:nvSpPr>
          <p:cNvPr id="15" name="Line 1037"/>
          <p:cNvSpPr>
            <a:spLocks noChangeShapeType="1"/>
          </p:cNvSpPr>
          <p:nvPr/>
        </p:nvSpPr>
        <p:spPr bwMode="auto">
          <a:xfrm>
            <a:off x="1824038" y="555625"/>
            <a:ext cx="1587" cy="173038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1200" b="1">
              <a:latin typeface="+mn-lt"/>
            </a:endParaRPr>
          </a:p>
        </p:txBody>
      </p:sp>
      <p:sp>
        <p:nvSpPr>
          <p:cNvPr id="16" name="Line 1038"/>
          <p:cNvSpPr>
            <a:spLocks noChangeShapeType="1"/>
          </p:cNvSpPr>
          <p:nvPr/>
        </p:nvSpPr>
        <p:spPr bwMode="auto">
          <a:xfrm>
            <a:off x="1824038" y="1017588"/>
            <a:ext cx="1587" cy="173037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1200" b="1">
              <a:latin typeface="+mn-lt"/>
            </a:endParaRPr>
          </a:p>
        </p:txBody>
      </p:sp>
      <p:sp>
        <p:nvSpPr>
          <p:cNvPr id="17" name="Line 1039"/>
          <p:cNvSpPr>
            <a:spLocks noChangeShapeType="1"/>
          </p:cNvSpPr>
          <p:nvPr/>
        </p:nvSpPr>
        <p:spPr bwMode="auto">
          <a:xfrm>
            <a:off x="1824038" y="1498600"/>
            <a:ext cx="1587" cy="173038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1200" b="1">
              <a:latin typeface="+mn-lt"/>
            </a:endParaRPr>
          </a:p>
        </p:txBody>
      </p:sp>
      <p:sp>
        <p:nvSpPr>
          <p:cNvPr id="18" name="Line 1040"/>
          <p:cNvSpPr>
            <a:spLocks noChangeShapeType="1"/>
          </p:cNvSpPr>
          <p:nvPr/>
        </p:nvSpPr>
        <p:spPr bwMode="auto">
          <a:xfrm>
            <a:off x="1824038" y="1971675"/>
            <a:ext cx="1587" cy="17145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1200" b="1">
              <a:latin typeface="+mn-lt"/>
            </a:endParaRPr>
          </a:p>
        </p:txBody>
      </p:sp>
      <p:sp>
        <p:nvSpPr>
          <p:cNvPr id="19" name="Line 1041"/>
          <p:cNvSpPr>
            <a:spLocks noChangeShapeType="1"/>
          </p:cNvSpPr>
          <p:nvPr/>
        </p:nvSpPr>
        <p:spPr bwMode="auto">
          <a:xfrm>
            <a:off x="1824038" y="2490788"/>
            <a:ext cx="1587" cy="17145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1200" b="1">
              <a:latin typeface="+mn-lt"/>
            </a:endParaRPr>
          </a:p>
        </p:txBody>
      </p:sp>
      <p:sp>
        <p:nvSpPr>
          <p:cNvPr id="21" name="Line 1043"/>
          <p:cNvSpPr>
            <a:spLocks noChangeShapeType="1"/>
          </p:cNvSpPr>
          <p:nvPr/>
        </p:nvSpPr>
        <p:spPr bwMode="auto">
          <a:xfrm>
            <a:off x="1835150" y="3114675"/>
            <a:ext cx="1588" cy="173038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1200" b="1">
              <a:latin typeface="+mn-lt"/>
            </a:endParaRPr>
          </a:p>
        </p:txBody>
      </p:sp>
      <p:sp>
        <p:nvSpPr>
          <p:cNvPr id="22" name="Line 1044"/>
          <p:cNvSpPr>
            <a:spLocks noChangeShapeType="1"/>
          </p:cNvSpPr>
          <p:nvPr/>
        </p:nvSpPr>
        <p:spPr bwMode="auto">
          <a:xfrm>
            <a:off x="371475" y="1103313"/>
            <a:ext cx="1474788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1200" b="1">
              <a:latin typeface="+mn-lt"/>
            </a:endParaRPr>
          </a:p>
        </p:txBody>
      </p:sp>
      <p:sp>
        <p:nvSpPr>
          <p:cNvPr id="24" name="Line 1046"/>
          <p:cNvSpPr>
            <a:spLocks noChangeShapeType="1"/>
          </p:cNvSpPr>
          <p:nvPr/>
        </p:nvSpPr>
        <p:spPr bwMode="auto">
          <a:xfrm flipH="1">
            <a:off x="371475" y="3475038"/>
            <a:ext cx="111125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1200" b="1">
              <a:latin typeface="+mn-lt"/>
            </a:endParaRPr>
          </a:p>
        </p:txBody>
      </p:sp>
      <p:sp>
        <p:nvSpPr>
          <p:cNvPr id="25" name="Line 1047"/>
          <p:cNvSpPr>
            <a:spLocks noChangeShapeType="1"/>
          </p:cNvSpPr>
          <p:nvPr/>
        </p:nvSpPr>
        <p:spPr bwMode="auto">
          <a:xfrm flipH="1" flipV="1">
            <a:off x="371475" y="1092200"/>
            <a:ext cx="0" cy="2382838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1200" b="1">
              <a:latin typeface="+mn-lt"/>
            </a:endParaRPr>
          </a:p>
        </p:txBody>
      </p:sp>
      <p:sp>
        <p:nvSpPr>
          <p:cNvPr id="26" name="Line 1048"/>
          <p:cNvSpPr>
            <a:spLocks noChangeShapeType="1"/>
          </p:cNvSpPr>
          <p:nvPr/>
        </p:nvSpPr>
        <p:spPr bwMode="auto">
          <a:xfrm flipV="1">
            <a:off x="2679700" y="1341438"/>
            <a:ext cx="385763" cy="17462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1200" b="1">
              <a:latin typeface="+mn-lt"/>
            </a:endParaRPr>
          </a:p>
        </p:txBody>
      </p:sp>
      <p:sp>
        <p:nvSpPr>
          <p:cNvPr id="27" name="Text Box 1049"/>
          <p:cNvSpPr txBox="1">
            <a:spLocks noChangeArrowheads="1"/>
          </p:cNvSpPr>
          <p:nvPr/>
        </p:nvSpPr>
        <p:spPr bwMode="auto">
          <a:xfrm>
            <a:off x="2679700" y="1136650"/>
            <a:ext cx="469900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1200" b="1" dirty="0">
                <a:solidFill>
                  <a:schemeClr val="accent2"/>
                </a:solidFill>
                <a:latin typeface="+mn-lt"/>
                <a:ea typeface="宋体" pitchFamily="2" charset="-122"/>
              </a:rPr>
              <a:t>是</a:t>
            </a:r>
          </a:p>
        </p:txBody>
      </p:sp>
      <p:sp>
        <p:nvSpPr>
          <p:cNvPr id="28" name="Text Box 1050"/>
          <p:cNvSpPr txBox="1">
            <a:spLocks noChangeArrowheads="1"/>
          </p:cNvSpPr>
          <p:nvPr/>
        </p:nvSpPr>
        <p:spPr bwMode="auto">
          <a:xfrm>
            <a:off x="2679700" y="2043113"/>
            <a:ext cx="469900" cy="2778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1200" b="1" dirty="0">
                <a:solidFill>
                  <a:schemeClr val="accent2"/>
                </a:solidFill>
                <a:latin typeface="+mn-lt"/>
                <a:ea typeface="宋体" pitchFamily="2" charset="-122"/>
              </a:rPr>
              <a:t>是</a:t>
            </a:r>
          </a:p>
        </p:txBody>
      </p:sp>
      <p:sp>
        <p:nvSpPr>
          <p:cNvPr id="29" name="Text Box 1051"/>
          <p:cNvSpPr txBox="1">
            <a:spLocks noChangeArrowheads="1"/>
          </p:cNvSpPr>
          <p:nvPr/>
        </p:nvSpPr>
        <p:spPr bwMode="auto">
          <a:xfrm>
            <a:off x="1846263" y="1447800"/>
            <a:ext cx="469900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1200" b="1" dirty="0">
                <a:solidFill>
                  <a:schemeClr val="accent2"/>
                </a:solidFill>
                <a:latin typeface="+mn-lt"/>
                <a:ea typeface="宋体" pitchFamily="2" charset="-122"/>
              </a:rPr>
              <a:t>否</a:t>
            </a:r>
          </a:p>
        </p:txBody>
      </p:sp>
      <p:sp>
        <p:nvSpPr>
          <p:cNvPr id="30" name="Text Box 1052"/>
          <p:cNvSpPr txBox="1">
            <a:spLocks noChangeArrowheads="1"/>
          </p:cNvSpPr>
          <p:nvPr/>
        </p:nvSpPr>
        <p:spPr bwMode="auto">
          <a:xfrm>
            <a:off x="1768475" y="2422525"/>
            <a:ext cx="469900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1200" b="1" dirty="0">
                <a:solidFill>
                  <a:schemeClr val="accent2"/>
                </a:solidFill>
                <a:latin typeface="+mn-lt"/>
                <a:ea typeface="宋体" pitchFamily="2" charset="-122"/>
              </a:rPr>
              <a:t>否</a:t>
            </a:r>
          </a:p>
        </p:txBody>
      </p:sp>
      <p:sp>
        <p:nvSpPr>
          <p:cNvPr id="31" name="Line 1053"/>
          <p:cNvSpPr>
            <a:spLocks noChangeShapeType="1"/>
          </p:cNvSpPr>
          <p:nvPr/>
        </p:nvSpPr>
        <p:spPr bwMode="auto">
          <a:xfrm flipV="1">
            <a:off x="2679700" y="2320925"/>
            <a:ext cx="363538" cy="3175"/>
          </a:xfrm>
          <a:prstGeom prst="line">
            <a:avLst/>
          </a:prstGeom>
          <a:noFill/>
          <a:ln w="12700">
            <a:solidFill>
              <a:schemeClr val="accent2"/>
            </a:solidFill>
            <a:miter lim="800000"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zh-CN" altLang="en-US" sz="1200" b="1">
              <a:latin typeface="+mn-lt"/>
            </a:endParaRPr>
          </a:p>
        </p:txBody>
      </p:sp>
      <p:sp>
        <p:nvSpPr>
          <p:cNvPr id="32" name="Text Box 1054"/>
          <p:cNvSpPr txBox="1">
            <a:spLocks noChangeArrowheads="1"/>
          </p:cNvSpPr>
          <p:nvPr/>
        </p:nvSpPr>
        <p:spPr bwMode="auto">
          <a:xfrm>
            <a:off x="492125" y="3295650"/>
            <a:ext cx="2667000" cy="277813"/>
          </a:xfrm>
          <a:prstGeom prst="rect">
            <a:avLst/>
          </a:prstGeom>
          <a:solidFill>
            <a:srgbClr val="FFFFCC"/>
          </a:solidFill>
          <a:ln w="12700">
            <a:solidFill>
              <a:schemeClr val="accent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0" rIns="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1200" b="1" dirty="0" smtClean="0">
                <a:solidFill>
                  <a:schemeClr val="accent2"/>
                </a:solidFill>
                <a:latin typeface="+mn-lt"/>
                <a:ea typeface="宋体" pitchFamily="2" charset="-122"/>
              </a:rPr>
              <a:t>按 </a:t>
            </a:r>
            <a:r>
              <a:rPr lang="en-US" altLang="zh-CN" sz="1200" b="1" i="1" dirty="0" smtClean="0">
                <a:solidFill>
                  <a:schemeClr val="accent2"/>
                </a:solidFill>
                <a:latin typeface="+mn-lt"/>
                <a:ea typeface="宋体" pitchFamily="2" charset="-122"/>
              </a:rPr>
              <a:t>f </a:t>
            </a:r>
            <a:r>
              <a:rPr lang="zh-CN" altLang="en-US" sz="1200" b="1" dirty="0" smtClean="0">
                <a:solidFill>
                  <a:schemeClr val="accent2"/>
                </a:solidFill>
                <a:latin typeface="+mn-lt"/>
                <a:ea typeface="宋体" pitchFamily="2" charset="-122"/>
              </a:rPr>
              <a:t>值</a:t>
            </a:r>
            <a:r>
              <a:rPr lang="zh-CN" altLang="en-US" sz="1200" b="1" dirty="0">
                <a:solidFill>
                  <a:schemeClr val="accent2"/>
                </a:solidFill>
                <a:latin typeface="+mn-lt"/>
                <a:ea typeface="宋体" pitchFamily="2" charset="-122"/>
              </a:rPr>
              <a:t>升序重排</a:t>
            </a:r>
            <a:r>
              <a:rPr lang="en-US" altLang="zh-CN" sz="1200" b="1" dirty="0">
                <a:solidFill>
                  <a:schemeClr val="accent2"/>
                </a:solidFill>
                <a:latin typeface="+mn-lt"/>
                <a:ea typeface="宋体" pitchFamily="2" charset="-122"/>
              </a:rPr>
              <a:t>OPEN</a:t>
            </a:r>
            <a:r>
              <a:rPr lang="zh-CN" altLang="en-US" sz="1200" b="1" dirty="0">
                <a:solidFill>
                  <a:schemeClr val="accent2"/>
                </a:solidFill>
                <a:latin typeface="+mn-lt"/>
                <a:ea typeface="宋体" pitchFamily="2" charset="-122"/>
              </a:rPr>
              <a:t>表</a:t>
            </a:r>
          </a:p>
        </p:txBody>
      </p:sp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280710"/>
              </p:ext>
            </p:extLst>
          </p:nvPr>
        </p:nvGraphicFramePr>
        <p:xfrm>
          <a:off x="266699" y="4037432"/>
          <a:ext cx="8697789" cy="256032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1331750"/>
                <a:gridCol w="4017048"/>
                <a:gridCol w="3348991"/>
              </a:tblGrid>
              <a:tr h="3199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FFFF00"/>
                          </a:solidFill>
                          <a:effectLst/>
                        </a:rPr>
                        <a:t> </a:t>
                      </a:r>
                      <a:r>
                        <a:rPr lang="zh-CN" altLang="en-US" sz="1400" kern="100" dirty="0" smtClean="0">
                          <a:solidFill>
                            <a:srgbClr val="FFFF00"/>
                          </a:solidFill>
                          <a:effectLst/>
                        </a:rPr>
                        <a:t>循环次数</a:t>
                      </a:r>
                      <a:endParaRPr lang="zh-CN" sz="1400" kern="100" dirty="0">
                        <a:solidFill>
                          <a:srgbClr val="FFFF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FFFF00"/>
                          </a:solidFill>
                          <a:effectLst/>
                        </a:rPr>
                        <a:t>OPEN</a:t>
                      </a:r>
                      <a:r>
                        <a:rPr lang="zh-CN" sz="1400" kern="100" dirty="0">
                          <a:solidFill>
                            <a:srgbClr val="FFFF00"/>
                          </a:solidFill>
                          <a:effectLst/>
                        </a:rPr>
                        <a:t>表</a:t>
                      </a:r>
                      <a:endParaRPr lang="zh-CN" sz="1400" kern="100" dirty="0">
                        <a:solidFill>
                          <a:srgbClr val="FFFF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FFFF00"/>
                          </a:solidFill>
                          <a:effectLst/>
                        </a:rPr>
                        <a:t>CLOSED</a:t>
                      </a:r>
                      <a:r>
                        <a:rPr lang="zh-CN" sz="1400" kern="100" dirty="0">
                          <a:solidFill>
                            <a:srgbClr val="FFFF00"/>
                          </a:solidFill>
                          <a:effectLst/>
                        </a:rPr>
                        <a:t>表</a:t>
                      </a:r>
                      <a:endParaRPr lang="zh-CN" sz="1400" kern="100" dirty="0">
                        <a:solidFill>
                          <a:srgbClr val="FFFF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199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初始化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S</a:t>
                      </a:r>
                      <a:endParaRPr lang="zh-CN" sz="1400" b="1" kern="100" dirty="0">
                        <a:solidFill>
                          <a:srgbClr val="0000FF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</a:rPr>
                        <a:t> </a:t>
                      </a:r>
                      <a:endParaRPr lang="zh-CN" sz="1400" b="1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199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Loop 1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A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4.1</a:t>
                      </a:r>
                      <a:endParaRPr lang="zh-CN" sz="1400" b="1" kern="100" dirty="0">
                        <a:solidFill>
                          <a:srgbClr val="0000FF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S</a:t>
                      </a:r>
                      <a:r>
                        <a:rPr lang="en-US" altLang="zh-CN" sz="1400" b="1" kern="100" baseline="-25000" dirty="0" smtClean="0">
                          <a:solidFill>
                            <a:srgbClr val="C00000"/>
                          </a:solidFill>
                          <a:effectLst/>
                        </a:rPr>
                        <a:t>4.0</a:t>
                      </a:r>
                      <a:endParaRPr lang="zh-CN" sz="1400" b="1" kern="100" dirty="0">
                        <a:solidFill>
                          <a:srgbClr val="C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199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Loop 2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D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4.2  </a:t>
                      </a: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C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4.5  </a:t>
                      </a: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E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4.6  </a:t>
                      </a: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B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6.7</a:t>
                      </a:r>
                      <a:endParaRPr lang="zh-CN" sz="1400" b="1" kern="100" dirty="0">
                        <a:solidFill>
                          <a:srgbClr val="0000FF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00" dirty="0" smtClean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r>
                        <a:rPr lang="en-US" altLang="zh-CN" sz="1400" b="1" kern="100" baseline="-25000" dirty="0" smtClean="0">
                          <a:solidFill>
                            <a:srgbClr val="002060"/>
                          </a:solidFill>
                          <a:effectLst/>
                        </a:rPr>
                        <a:t>4.0  </a:t>
                      </a:r>
                      <a:r>
                        <a:rPr lang="en-US" altLang="zh-CN" sz="14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A</a:t>
                      </a:r>
                      <a:r>
                        <a:rPr lang="en-US" altLang="zh-CN" sz="1400" b="1" kern="100" baseline="-25000" dirty="0" smtClean="0">
                          <a:solidFill>
                            <a:srgbClr val="C00000"/>
                          </a:solidFill>
                          <a:effectLst/>
                        </a:rPr>
                        <a:t>4.1</a:t>
                      </a:r>
                      <a:endParaRPr lang="zh-CN" altLang="zh-CN" sz="1400" b="1" kern="100" dirty="0" smtClean="0">
                        <a:solidFill>
                          <a:srgbClr val="C00000"/>
                        </a:solidFill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199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Loop 3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F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4.3  </a:t>
                      </a: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H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4.5  </a:t>
                      </a: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C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4.5  </a:t>
                      </a: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E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4.6  </a:t>
                      </a: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I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4.8  </a:t>
                      </a: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B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6.7</a:t>
                      </a:r>
                      <a:endParaRPr lang="zh-CN" sz="1400" b="1" kern="100" dirty="0">
                        <a:solidFill>
                          <a:srgbClr val="0000FF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00" dirty="0" smtClean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r>
                        <a:rPr lang="en-US" altLang="zh-CN" sz="1400" b="1" kern="100" baseline="-25000" dirty="0" smtClean="0">
                          <a:solidFill>
                            <a:srgbClr val="002060"/>
                          </a:solidFill>
                          <a:effectLst/>
                        </a:rPr>
                        <a:t>4.0  </a:t>
                      </a:r>
                      <a:r>
                        <a:rPr lang="en-US" altLang="zh-CN" sz="1400" b="1" kern="100" dirty="0" smtClean="0">
                          <a:solidFill>
                            <a:srgbClr val="002060"/>
                          </a:solidFill>
                          <a:effectLst/>
                        </a:rPr>
                        <a:t>A</a:t>
                      </a:r>
                      <a:r>
                        <a:rPr lang="en-US" altLang="zh-CN" sz="1400" b="1" kern="100" baseline="-25000" dirty="0" smtClean="0">
                          <a:solidFill>
                            <a:srgbClr val="002060"/>
                          </a:solidFill>
                          <a:effectLst/>
                        </a:rPr>
                        <a:t>4.1  </a:t>
                      </a:r>
                      <a:r>
                        <a:rPr lang="en-US" altLang="zh-CN" sz="14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D</a:t>
                      </a:r>
                      <a:r>
                        <a:rPr lang="en-US" altLang="zh-CN" sz="1400" b="1" kern="100" baseline="-25000" dirty="0" smtClean="0">
                          <a:solidFill>
                            <a:srgbClr val="C00000"/>
                          </a:solidFill>
                          <a:effectLst/>
                        </a:rPr>
                        <a:t>4.2</a:t>
                      </a:r>
                      <a:endParaRPr lang="zh-CN" sz="1400" b="1" kern="100" dirty="0">
                        <a:solidFill>
                          <a:srgbClr val="C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199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Loop 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L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4.4  </a:t>
                      </a: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K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4.5  </a:t>
                      </a: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H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4.5  </a:t>
                      </a: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C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4.5  </a:t>
                      </a: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E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4.6  </a:t>
                      </a: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I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4.8  </a:t>
                      </a: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J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5.5  </a:t>
                      </a: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B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6.7</a:t>
                      </a:r>
                      <a:endParaRPr lang="zh-CN" sz="1400" b="1" kern="100" dirty="0">
                        <a:solidFill>
                          <a:srgbClr val="0000FF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 smtClean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r>
                        <a:rPr lang="en-US" altLang="zh-CN" sz="1400" b="1" kern="100" baseline="-25000" dirty="0" smtClean="0">
                          <a:solidFill>
                            <a:srgbClr val="002060"/>
                          </a:solidFill>
                          <a:effectLst/>
                        </a:rPr>
                        <a:t>4.0  </a:t>
                      </a:r>
                      <a:r>
                        <a:rPr lang="en-US" altLang="zh-CN" sz="1400" b="1" kern="100" dirty="0" smtClean="0">
                          <a:solidFill>
                            <a:srgbClr val="002060"/>
                          </a:solidFill>
                          <a:effectLst/>
                        </a:rPr>
                        <a:t>A</a:t>
                      </a:r>
                      <a:r>
                        <a:rPr lang="en-US" altLang="zh-CN" sz="1400" b="1" kern="100" baseline="-25000" dirty="0" smtClean="0">
                          <a:solidFill>
                            <a:srgbClr val="002060"/>
                          </a:solidFill>
                          <a:effectLst/>
                        </a:rPr>
                        <a:t>4.1  </a:t>
                      </a:r>
                      <a:r>
                        <a:rPr lang="en-US" altLang="zh-CN" sz="1400" b="1" kern="100" dirty="0" smtClean="0">
                          <a:solidFill>
                            <a:srgbClr val="002060"/>
                          </a:solidFill>
                          <a:effectLst/>
                        </a:rPr>
                        <a:t>D</a:t>
                      </a:r>
                      <a:r>
                        <a:rPr lang="en-US" altLang="zh-CN" sz="1400" b="1" kern="100" baseline="-25000" dirty="0" smtClean="0">
                          <a:solidFill>
                            <a:srgbClr val="002060"/>
                          </a:solidFill>
                          <a:effectLst/>
                        </a:rPr>
                        <a:t>4.2  </a:t>
                      </a:r>
                      <a:r>
                        <a:rPr lang="en-US" altLang="zh-CN" sz="14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F</a:t>
                      </a:r>
                      <a:r>
                        <a:rPr lang="en-US" altLang="zh-CN" sz="1400" b="1" kern="100" baseline="-25000" dirty="0" smtClean="0">
                          <a:solidFill>
                            <a:srgbClr val="C00000"/>
                          </a:solidFill>
                          <a:effectLst/>
                        </a:rPr>
                        <a:t>4.3</a:t>
                      </a:r>
                      <a:endParaRPr lang="zh-CN" sz="1400" b="1" kern="100" dirty="0">
                        <a:solidFill>
                          <a:srgbClr val="C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199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Loop 5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G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4.4  </a:t>
                      </a: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K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4.5  </a:t>
                      </a: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H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4.5  </a:t>
                      </a: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C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4.5  </a:t>
                      </a: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E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4.6  </a:t>
                      </a: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M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4.6  </a:t>
                      </a: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I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4.8   </a:t>
                      </a: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O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4.9  </a:t>
                      </a: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J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5.5  </a:t>
                      </a: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B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6.7</a:t>
                      </a:r>
                      <a:endParaRPr lang="zh-CN" sz="1400" b="1" kern="100" dirty="0">
                        <a:solidFill>
                          <a:srgbClr val="0000FF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 smtClean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r>
                        <a:rPr lang="en-US" altLang="zh-CN" sz="1400" b="1" kern="100" baseline="-25000" dirty="0" smtClean="0">
                          <a:solidFill>
                            <a:srgbClr val="002060"/>
                          </a:solidFill>
                          <a:effectLst/>
                        </a:rPr>
                        <a:t>4.0  </a:t>
                      </a:r>
                      <a:r>
                        <a:rPr lang="en-US" altLang="zh-CN" sz="1400" b="1" kern="100" dirty="0" smtClean="0">
                          <a:solidFill>
                            <a:srgbClr val="002060"/>
                          </a:solidFill>
                          <a:effectLst/>
                        </a:rPr>
                        <a:t>A</a:t>
                      </a:r>
                      <a:r>
                        <a:rPr lang="en-US" altLang="zh-CN" sz="1400" b="1" kern="100" baseline="-25000" dirty="0" smtClean="0">
                          <a:solidFill>
                            <a:srgbClr val="002060"/>
                          </a:solidFill>
                          <a:effectLst/>
                        </a:rPr>
                        <a:t>4.1  </a:t>
                      </a:r>
                      <a:r>
                        <a:rPr lang="en-US" altLang="zh-CN" sz="1400" b="1" kern="100" dirty="0" smtClean="0">
                          <a:solidFill>
                            <a:srgbClr val="002060"/>
                          </a:solidFill>
                          <a:effectLst/>
                        </a:rPr>
                        <a:t>D</a:t>
                      </a:r>
                      <a:r>
                        <a:rPr lang="en-US" altLang="zh-CN" sz="1400" b="1" kern="100" baseline="-25000" dirty="0" smtClean="0">
                          <a:solidFill>
                            <a:srgbClr val="002060"/>
                          </a:solidFill>
                          <a:effectLst/>
                        </a:rPr>
                        <a:t>4.2  </a:t>
                      </a:r>
                      <a:r>
                        <a:rPr lang="en-US" altLang="zh-CN" sz="1400" b="1" kern="100" dirty="0" smtClean="0">
                          <a:solidFill>
                            <a:srgbClr val="002060"/>
                          </a:solidFill>
                          <a:effectLst/>
                        </a:rPr>
                        <a:t>F</a:t>
                      </a:r>
                      <a:r>
                        <a:rPr lang="en-US" altLang="zh-CN" sz="1400" b="1" kern="100" baseline="-25000" dirty="0" smtClean="0">
                          <a:solidFill>
                            <a:srgbClr val="002060"/>
                          </a:solidFill>
                          <a:effectLst/>
                        </a:rPr>
                        <a:t>4.3  </a:t>
                      </a:r>
                      <a:r>
                        <a:rPr lang="en-US" altLang="zh-CN" sz="14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L</a:t>
                      </a:r>
                      <a:r>
                        <a:rPr lang="en-US" altLang="zh-CN" sz="1400" b="1" kern="100" baseline="-25000" dirty="0" smtClean="0">
                          <a:solidFill>
                            <a:srgbClr val="C00000"/>
                          </a:solidFill>
                          <a:effectLst/>
                        </a:rPr>
                        <a:t>4.4</a:t>
                      </a:r>
                      <a:endParaRPr lang="zh-CN" sz="1400" b="1" kern="100" dirty="0">
                        <a:solidFill>
                          <a:srgbClr val="C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199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Loop 6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K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4.5  </a:t>
                      </a: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H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4.5  </a:t>
                      </a: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C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4.5  </a:t>
                      </a: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E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4.6  </a:t>
                      </a: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M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4.6  </a:t>
                      </a: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I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4.8   </a:t>
                      </a: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O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4.9  </a:t>
                      </a: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J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5.5  </a:t>
                      </a:r>
                      <a:r>
                        <a:rPr lang="en-US" altLang="zh-CN" sz="14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B</a:t>
                      </a:r>
                      <a:r>
                        <a:rPr lang="en-US" altLang="zh-CN" sz="1400" b="1" kern="100" baseline="-25000" dirty="0" smtClean="0">
                          <a:solidFill>
                            <a:srgbClr val="0000FF"/>
                          </a:solidFill>
                          <a:effectLst/>
                        </a:rPr>
                        <a:t>6.7</a:t>
                      </a:r>
                      <a:endParaRPr lang="zh-CN" sz="1400" b="1" kern="100" dirty="0">
                        <a:solidFill>
                          <a:srgbClr val="0000FF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 smtClean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r>
                        <a:rPr lang="en-US" altLang="zh-CN" sz="1400" b="1" kern="100" baseline="-25000" dirty="0" smtClean="0">
                          <a:solidFill>
                            <a:srgbClr val="002060"/>
                          </a:solidFill>
                          <a:effectLst/>
                        </a:rPr>
                        <a:t>4.0  </a:t>
                      </a:r>
                      <a:r>
                        <a:rPr lang="en-US" altLang="zh-CN" sz="1400" b="1" kern="100" dirty="0" smtClean="0">
                          <a:solidFill>
                            <a:srgbClr val="002060"/>
                          </a:solidFill>
                          <a:effectLst/>
                        </a:rPr>
                        <a:t>A</a:t>
                      </a:r>
                      <a:r>
                        <a:rPr lang="en-US" altLang="zh-CN" sz="1400" b="1" kern="100" baseline="-25000" dirty="0" smtClean="0">
                          <a:solidFill>
                            <a:srgbClr val="002060"/>
                          </a:solidFill>
                          <a:effectLst/>
                        </a:rPr>
                        <a:t>4.1  </a:t>
                      </a:r>
                      <a:r>
                        <a:rPr lang="en-US" altLang="zh-CN" sz="1400" b="1" kern="100" dirty="0" smtClean="0">
                          <a:solidFill>
                            <a:srgbClr val="002060"/>
                          </a:solidFill>
                          <a:effectLst/>
                        </a:rPr>
                        <a:t>D</a:t>
                      </a:r>
                      <a:r>
                        <a:rPr lang="en-US" altLang="zh-CN" sz="1400" b="1" kern="100" baseline="-25000" dirty="0" smtClean="0">
                          <a:solidFill>
                            <a:srgbClr val="002060"/>
                          </a:solidFill>
                          <a:effectLst/>
                        </a:rPr>
                        <a:t>4.2  </a:t>
                      </a:r>
                      <a:r>
                        <a:rPr lang="en-US" altLang="zh-CN" sz="1400" b="1" kern="100" dirty="0" smtClean="0">
                          <a:solidFill>
                            <a:srgbClr val="002060"/>
                          </a:solidFill>
                          <a:effectLst/>
                        </a:rPr>
                        <a:t>F</a:t>
                      </a:r>
                      <a:r>
                        <a:rPr lang="en-US" altLang="zh-CN" sz="1400" b="1" kern="100" baseline="-25000" dirty="0" smtClean="0">
                          <a:solidFill>
                            <a:srgbClr val="002060"/>
                          </a:solidFill>
                          <a:effectLst/>
                        </a:rPr>
                        <a:t>4.3  </a:t>
                      </a:r>
                      <a:r>
                        <a:rPr lang="en-US" altLang="zh-CN" sz="1400" b="1" kern="100" dirty="0" smtClean="0">
                          <a:solidFill>
                            <a:srgbClr val="002060"/>
                          </a:solidFill>
                          <a:effectLst/>
                        </a:rPr>
                        <a:t>L</a:t>
                      </a:r>
                      <a:r>
                        <a:rPr lang="en-US" altLang="zh-CN" sz="1400" b="1" kern="100" baseline="-25000" dirty="0" smtClean="0">
                          <a:solidFill>
                            <a:srgbClr val="002060"/>
                          </a:solidFill>
                          <a:effectLst/>
                        </a:rPr>
                        <a:t>4.4  </a:t>
                      </a:r>
                      <a:r>
                        <a:rPr lang="en-US" altLang="zh-CN" sz="1400" b="1" kern="100" dirty="0" smtClean="0">
                          <a:solidFill>
                            <a:srgbClr val="FF0000"/>
                          </a:solidFill>
                          <a:effectLst/>
                        </a:rPr>
                        <a:t>G</a:t>
                      </a:r>
                      <a:r>
                        <a:rPr lang="en-US" altLang="zh-CN" sz="1400" b="1" kern="100" baseline="-25000" dirty="0" smtClean="0">
                          <a:solidFill>
                            <a:srgbClr val="FF0000"/>
                          </a:solidFill>
                          <a:effectLst/>
                        </a:rPr>
                        <a:t>4.4</a:t>
                      </a:r>
                      <a:endParaRPr lang="zh-CN" sz="1400" b="1" kern="10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7740650" y="1628775"/>
            <a:ext cx="342900" cy="27781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S</a:t>
            </a:r>
            <a:endParaRPr lang="zh-CN" altLang="en-US" sz="1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067175" y="2792413"/>
            <a:ext cx="344488" cy="2762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1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G</a:t>
            </a:r>
            <a:endParaRPr lang="zh-CN" altLang="en-US" sz="1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cxnSp>
        <p:nvCxnSpPr>
          <p:cNvPr id="3" name="直接箭头连接符 2"/>
          <p:cNvCxnSpPr>
            <a:cxnSpLocks noChangeShapeType="1"/>
          </p:cNvCxnSpPr>
          <p:nvPr/>
        </p:nvCxnSpPr>
        <p:spPr bwMode="auto">
          <a:xfrm>
            <a:off x="7102475" y="2049463"/>
            <a:ext cx="708025" cy="7937"/>
          </a:xfrm>
          <a:prstGeom prst="straightConnector1">
            <a:avLst/>
          </a:prstGeom>
          <a:noFill/>
          <a:ln w="28575" algn="ctr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6" name="直接箭头连接符 185"/>
          <p:cNvCxnSpPr>
            <a:cxnSpLocks noChangeShapeType="1"/>
          </p:cNvCxnSpPr>
          <p:nvPr/>
        </p:nvCxnSpPr>
        <p:spPr bwMode="auto">
          <a:xfrm flipH="1">
            <a:off x="7102475" y="1006475"/>
            <a:ext cx="806450" cy="1035050"/>
          </a:xfrm>
          <a:prstGeom prst="straightConnector1">
            <a:avLst/>
          </a:prstGeom>
          <a:noFill/>
          <a:ln w="28575" algn="ctr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直接箭头连接符 189"/>
          <p:cNvCxnSpPr>
            <a:cxnSpLocks noChangeShapeType="1"/>
          </p:cNvCxnSpPr>
          <p:nvPr/>
        </p:nvCxnSpPr>
        <p:spPr bwMode="auto">
          <a:xfrm>
            <a:off x="6467475" y="1592263"/>
            <a:ext cx="611188" cy="482600"/>
          </a:xfrm>
          <a:prstGeom prst="straightConnector1">
            <a:avLst/>
          </a:prstGeom>
          <a:noFill/>
          <a:ln w="28575" algn="ctr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直接箭头连接符 191"/>
          <p:cNvCxnSpPr>
            <a:cxnSpLocks noChangeShapeType="1"/>
          </p:cNvCxnSpPr>
          <p:nvPr/>
        </p:nvCxnSpPr>
        <p:spPr bwMode="auto">
          <a:xfrm flipV="1">
            <a:off x="6421438" y="2074863"/>
            <a:ext cx="657225" cy="347662"/>
          </a:xfrm>
          <a:prstGeom prst="straightConnector1">
            <a:avLst/>
          </a:prstGeom>
          <a:noFill/>
          <a:ln w="28575" algn="ctr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直接箭头连接符 193"/>
          <p:cNvCxnSpPr>
            <a:cxnSpLocks noChangeShapeType="1"/>
          </p:cNvCxnSpPr>
          <p:nvPr/>
        </p:nvCxnSpPr>
        <p:spPr bwMode="auto">
          <a:xfrm flipH="1" flipV="1">
            <a:off x="7102475" y="2087563"/>
            <a:ext cx="58738" cy="334962"/>
          </a:xfrm>
          <a:prstGeom prst="straightConnector1">
            <a:avLst/>
          </a:prstGeom>
          <a:noFill/>
          <a:ln w="28575" algn="ctr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8" name="直接箭头连接符 197"/>
          <p:cNvCxnSpPr>
            <a:cxnSpLocks noChangeShapeType="1"/>
          </p:cNvCxnSpPr>
          <p:nvPr/>
        </p:nvCxnSpPr>
        <p:spPr bwMode="auto">
          <a:xfrm>
            <a:off x="5940425" y="2087563"/>
            <a:ext cx="457200" cy="341312"/>
          </a:xfrm>
          <a:prstGeom prst="straightConnector1">
            <a:avLst/>
          </a:prstGeom>
          <a:noFill/>
          <a:ln w="28575" algn="ctr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9" name="直接箭头连接符 198"/>
          <p:cNvCxnSpPr>
            <a:cxnSpLocks noChangeShapeType="1"/>
          </p:cNvCxnSpPr>
          <p:nvPr/>
        </p:nvCxnSpPr>
        <p:spPr bwMode="auto">
          <a:xfrm flipV="1">
            <a:off x="6169025" y="2441575"/>
            <a:ext cx="274638" cy="366713"/>
          </a:xfrm>
          <a:prstGeom prst="straightConnector1">
            <a:avLst/>
          </a:prstGeom>
          <a:noFill/>
          <a:ln w="28575" algn="ctr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" name="直接箭头连接符 199"/>
          <p:cNvCxnSpPr>
            <a:cxnSpLocks noChangeShapeType="1"/>
          </p:cNvCxnSpPr>
          <p:nvPr/>
        </p:nvCxnSpPr>
        <p:spPr bwMode="auto">
          <a:xfrm flipH="1" flipV="1">
            <a:off x="6443663" y="2457450"/>
            <a:ext cx="215900" cy="152400"/>
          </a:xfrm>
          <a:prstGeom prst="straightConnector1">
            <a:avLst/>
          </a:prstGeom>
          <a:noFill/>
          <a:ln w="28575" algn="ctr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0" name="直接箭头连接符 219"/>
          <p:cNvCxnSpPr>
            <a:cxnSpLocks noChangeShapeType="1"/>
          </p:cNvCxnSpPr>
          <p:nvPr/>
        </p:nvCxnSpPr>
        <p:spPr bwMode="auto">
          <a:xfrm>
            <a:off x="5508625" y="1863725"/>
            <a:ext cx="385763" cy="219075"/>
          </a:xfrm>
          <a:prstGeom prst="straightConnector1">
            <a:avLst/>
          </a:prstGeom>
          <a:noFill/>
          <a:ln w="28575" algn="ctr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1" name="直接箭头连接符 220"/>
          <p:cNvCxnSpPr>
            <a:cxnSpLocks noChangeShapeType="1"/>
          </p:cNvCxnSpPr>
          <p:nvPr/>
        </p:nvCxnSpPr>
        <p:spPr bwMode="auto">
          <a:xfrm flipV="1">
            <a:off x="5364163" y="2087563"/>
            <a:ext cx="530225" cy="219075"/>
          </a:xfrm>
          <a:prstGeom prst="straightConnector1">
            <a:avLst/>
          </a:prstGeom>
          <a:noFill/>
          <a:ln w="28575" algn="ctr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直接箭头连接符 221"/>
          <p:cNvCxnSpPr>
            <a:cxnSpLocks noChangeShapeType="1"/>
          </p:cNvCxnSpPr>
          <p:nvPr/>
        </p:nvCxnSpPr>
        <p:spPr bwMode="auto">
          <a:xfrm flipH="1">
            <a:off x="5940425" y="1773238"/>
            <a:ext cx="366713" cy="314325"/>
          </a:xfrm>
          <a:prstGeom prst="straightConnector1">
            <a:avLst/>
          </a:prstGeom>
          <a:noFill/>
          <a:ln w="28575" algn="ctr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4" name="直接箭头连接符 233"/>
          <p:cNvCxnSpPr>
            <a:cxnSpLocks noChangeShapeType="1"/>
          </p:cNvCxnSpPr>
          <p:nvPr/>
        </p:nvCxnSpPr>
        <p:spPr bwMode="auto">
          <a:xfrm>
            <a:off x="5219700" y="2014538"/>
            <a:ext cx="144463" cy="311150"/>
          </a:xfrm>
          <a:prstGeom prst="straightConnector1">
            <a:avLst/>
          </a:prstGeom>
          <a:noFill/>
          <a:ln w="28575" algn="ctr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" name="直接箭头连接符 234"/>
          <p:cNvCxnSpPr>
            <a:cxnSpLocks noChangeShapeType="1"/>
          </p:cNvCxnSpPr>
          <p:nvPr/>
        </p:nvCxnSpPr>
        <p:spPr bwMode="auto">
          <a:xfrm flipV="1">
            <a:off x="4356100" y="2330450"/>
            <a:ext cx="1008063" cy="377825"/>
          </a:xfrm>
          <a:prstGeom prst="straightConnector1">
            <a:avLst/>
          </a:prstGeom>
          <a:noFill/>
          <a:ln w="28575" algn="ctr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4" name="组合 11293"/>
          <p:cNvGrpSpPr/>
          <p:nvPr/>
        </p:nvGrpSpPr>
        <p:grpSpPr>
          <a:xfrm>
            <a:off x="4355976" y="2052246"/>
            <a:ext cx="3454524" cy="651520"/>
            <a:chOff x="4508376" y="2209800"/>
            <a:chExt cx="3454524" cy="65152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cxnSp>
          <p:nvCxnSpPr>
            <p:cNvPr id="254" name="直接箭头连接符 253"/>
            <p:cNvCxnSpPr/>
            <p:nvPr/>
          </p:nvCxnSpPr>
          <p:spPr bwMode="auto">
            <a:xfrm>
              <a:off x="7231380" y="2209800"/>
              <a:ext cx="731520" cy="1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5" name="直接箭头连接符 254"/>
            <p:cNvCxnSpPr/>
            <p:nvPr/>
          </p:nvCxnSpPr>
          <p:spPr bwMode="auto">
            <a:xfrm flipV="1">
              <a:off x="6573380" y="2227173"/>
              <a:ext cx="658000" cy="348317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6" name="直接箭头连接符 255"/>
            <p:cNvCxnSpPr/>
            <p:nvPr/>
          </p:nvCxnSpPr>
          <p:spPr bwMode="auto">
            <a:xfrm>
              <a:off x="6046832" y="2240280"/>
              <a:ext cx="503688" cy="341071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7" name="直接箭头连接符 256"/>
            <p:cNvCxnSpPr/>
            <p:nvPr/>
          </p:nvCxnSpPr>
          <p:spPr bwMode="auto">
            <a:xfrm flipV="1">
              <a:off x="5516488" y="2240280"/>
              <a:ext cx="530344" cy="218204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8" name="直接箭头连接符 257"/>
            <p:cNvCxnSpPr/>
            <p:nvPr/>
          </p:nvCxnSpPr>
          <p:spPr bwMode="auto">
            <a:xfrm flipV="1">
              <a:off x="4508376" y="2482955"/>
              <a:ext cx="1008112" cy="378365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68" name="TextBox 267"/>
          <p:cNvSpPr txBox="1"/>
          <p:nvPr/>
        </p:nvSpPr>
        <p:spPr>
          <a:xfrm>
            <a:off x="7751763" y="835025"/>
            <a:ext cx="342900" cy="24606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B</a:t>
            </a:r>
            <a:endParaRPr lang="zh-CN" altLang="en-US" sz="1600" b="1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6294438" y="1390650"/>
            <a:ext cx="344487" cy="24606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C</a:t>
            </a:r>
            <a:endParaRPr lang="zh-CN" altLang="en-US" sz="1600" b="1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7208838" y="2287588"/>
            <a:ext cx="171450" cy="24606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E</a:t>
            </a:r>
            <a:endParaRPr lang="zh-CN" altLang="en-US" sz="1600" b="1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6054725" y="2755900"/>
            <a:ext cx="342900" cy="24606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H</a:t>
            </a:r>
            <a:endParaRPr lang="zh-CN" altLang="en-US" sz="1600" b="1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6556375" y="2533650"/>
            <a:ext cx="344488" cy="24606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I</a:t>
            </a:r>
            <a:endParaRPr lang="zh-CN" altLang="en-US" sz="1600" b="1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6122988" y="1611313"/>
            <a:ext cx="344487" cy="2476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J</a:t>
            </a:r>
            <a:endParaRPr lang="zh-CN" altLang="en-US" sz="1600" b="1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sp>
        <p:nvSpPr>
          <p:cNvPr id="277" name="TextBox 276"/>
          <p:cNvSpPr txBox="1"/>
          <p:nvPr/>
        </p:nvSpPr>
        <p:spPr>
          <a:xfrm>
            <a:off x="5368925" y="1652588"/>
            <a:ext cx="344488" cy="24606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K</a:t>
            </a:r>
            <a:endParaRPr lang="zh-CN" altLang="en-US" sz="1600" b="1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5364163" y="2246313"/>
            <a:ext cx="342900" cy="24606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L</a:t>
            </a:r>
            <a:endParaRPr lang="zh-CN" altLang="en-US" sz="1600" b="1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cxnSp>
        <p:nvCxnSpPr>
          <p:cNvPr id="279" name="直接箭头连接符 278"/>
          <p:cNvCxnSpPr>
            <a:cxnSpLocks noChangeShapeType="1"/>
          </p:cNvCxnSpPr>
          <p:nvPr/>
        </p:nvCxnSpPr>
        <p:spPr bwMode="auto">
          <a:xfrm flipH="1" flipV="1">
            <a:off x="5364163" y="2352675"/>
            <a:ext cx="111125" cy="350838"/>
          </a:xfrm>
          <a:prstGeom prst="straightConnector1">
            <a:avLst/>
          </a:prstGeom>
          <a:noFill/>
          <a:ln w="28575" algn="ctr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1" name="TextBox 280"/>
          <p:cNvSpPr txBox="1"/>
          <p:nvPr/>
        </p:nvSpPr>
        <p:spPr>
          <a:xfrm>
            <a:off x="4970463" y="1804988"/>
            <a:ext cx="342900" cy="24606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M</a:t>
            </a:r>
            <a:endParaRPr lang="zh-CN" altLang="en-US" sz="1600" b="1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sp>
        <p:nvSpPr>
          <p:cNvPr id="282" name="TextBox 281"/>
          <p:cNvSpPr txBox="1"/>
          <p:nvPr/>
        </p:nvSpPr>
        <p:spPr>
          <a:xfrm>
            <a:off x="5380038" y="2619375"/>
            <a:ext cx="344487" cy="24606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O</a:t>
            </a:r>
            <a:endParaRPr lang="zh-CN" altLang="en-US" sz="1600" b="1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7285038" y="1803400"/>
            <a:ext cx="342900" cy="18573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1.2</a:t>
            </a:r>
            <a:endParaRPr lang="zh-CN" altLang="en-US" sz="1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7235825" y="1300163"/>
            <a:ext cx="342900" cy="1841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1.4</a:t>
            </a:r>
            <a:endParaRPr lang="zh-CN" altLang="en-US" sz="1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6605588" y="1587500"/>
            <a:ext cx="342900" cy="18573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0.8</a:t>
            </a:r>
            <a:endParaRPr lang="zh-CN" altLang="en-US" sz="1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sp>
        <p:nvSpPr>
          <p:cNvPr id="286" name="TextBox 285"/>
          <p:cNvSpPr txBox="1"/>
          <p:nvPr/>
        </p:nvSpPr>
        <p:spPr>
          <a:xfrm>
            <a:off x="6488113" y="2060575"/>
            <a:ext cx="344487" cy="1841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0.8</a:t>
            </a:r>
            <a:endParaRPr lang="zh-CN" altLang="en-US" sz="1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7092950" y="2117725"/>
            <a:ext cx="342900" cy="18573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0.4</a:t>
            </a:r>
            <a:endParaRPr lang="zh-CN" altLang="en-US" sz="1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6011863" y="2020888"/>
            <a:ext cx="344487" cy="1841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0.6</a:t>
            </a:r>
            <a:endParaRPr lang="zh-CN" altLang="en-US" sz="1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6245225" y="2595563"/>
            <a:ext cx="342900" cy="1857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0.5</a:t>
            </a:r>
            <a:endParaRPr lang="zh-CN" altLang="en-US" sz="1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6461125" y="2379663"/>
            <a:ext cx="342900" cy="1857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0.4</a:t>
            </a:r>
            <a:endParaRPr lang="zh-CN" altLang="en-US" sz="1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5884863" y="1717675"/>
            <a:ext cx="342900" cy="1841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0.6</a:t>
            </a:r>
            <a:endParaRPr lang="zh-CN" altLang="en-US" sz="1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5380038" y="1893888"/>
            <a:ext cx="344487" cy="1841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0.4</a:t>
            </a:r>
            <a:endParaRPr lang="zh-CN" altLang="en-US" sz="1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5148263" y="2492375"/>
            <a:ext cx="342900" cy="18573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0.5</a:t>
            </a:r>
            <a:endParaRPr lang="zh-CN" altLang="en-US" sz="1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sp>
        <p:nvSpPr>
          <p:cNvPr id="295" name="TextBox 294"/>
          <p:cNvSpPr txBox="1"/>
          <p:nvPr/>
        </p:nvSpPr>
        <p:spPr>
          <a:xfrm>
            <a:off x="4948238" y="2060575"/>
            <a:ext cx="344487" cy="1841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0.2</a:t>
            </a:r>
            <a:endParaRPr lang="zh-CN" altLang="en-US" sz="1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4760913" y="2532063"/>
            <a:ext cx="344487" cy="1841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1.2</a:t>
            </a:r>
            <a:endParaRPr lang="zh-CN" altLang="en-US" sz="1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sp>
        <p:nvSpPr>
          <p:cNvPr id="228" name="矩形 227"/>
          <p:cNvSpPr>
            <a:spLocks noChangeArrowheads="1"/>
          </p:cNvSpPr>
          <p:nvPr/>
        </p:nvSpPr>
        <p:spPr bwMode="auto">
          <a:xfrm>
            <a:off x="0" y="4365625"/>
            <a:ext cx="9144000" cy="3270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99" name="矩形 298"/>
          <p:cNvSpPr>
            <a:spLocks noChangeArrowheads="1"/>
          </p:cNvSpPr>
          <p:nvPr/>
        </p:nvSpPr>
        <p:spPr bwMode="auto">
          <a:xfrm>
            <a:off x="0" y="4699000"/>
            <a:ext cx="9144000" cy="3270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0" name="矩形 299"/>
          <p:cNvSpPr>
            <a:spLocks noChangeArrowheads="1"/>
          </p:cNvSpPr>
          <p:nvPr/>
        </p:nvSpPr>
        <p:spPr bwMode="auto">
          <a:xfrm>
            <a:off x="0" y="5026025"/>
            <a:ext cx="9144000" cy="3270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1" name="矩形 300"/>
          <p:cNvSpPr>
            <a:spLocks noChangeArrowheads="1"/>
          </p:cNvSpPr>
          <p:nvPr/>
        </p:nvSpPr>
        <p:spPr bwMode="auto">
          <a:xfrm>
            <a:off x="0" y="5333335"/>
            <a:ext cx="9144000" cy="3270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2" name="矩形 301"/>
          <p:cNvSpPr>
            <a:spLocks noChangeArrowheads="1"/>
          </p:cNvSpPr>
          <p:nvPr/>
        </p:nvSpPr>
        <p:spPr bwMode="auto">
          <a:xfrm>
            <a:off x="0" y="5660360"/>
            <a:ext cx="9144000" cy="3270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3" name="矩形 302"/>
          <p:cNvSpPr>
            <a:spLocks noChangeArrowheads="1"/>
          </p:cNvSpPr>
          <p:nvPr/>
        </p:nvSpPr>
        <p:spPr bwMode="auto">
          <a:xfrm>
            <a:off x="0" y="5987385"/>
            <a:ext cx="9144000" cy="3270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4" name="矩形 303"/>
          <p:cNvSpPr>
            <a:spLocks noChangeArrowheads="1"/>
          </p:cNvSpPr>
          <p:nvPr/>
        </p:nvSpPr>
        <p:spPr bwMode="auto">
          <a:xfrm>
            <a:off x="20638" y="6303034"/>
            <a:ext cx="9144000" cy="38576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0" name="TextBox 269"/>
          <p:cNvSpPr txBox="1"/>
          <p:nvPr/>
        </p:nvSpPr>
        <p:spPr>
          <a:xfrm>
            <a:off x="6875463" y="1743075"/>
            <a:ext cx="344487" cy="24606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A</a:t>
            </a:r>
            <a:endParaRPr lang="zh-CN" altLang="en-US" sz="1600" b="1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6245225" y="2133600"/>
            <a:ext cx="342900" cy="24606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D</a:t>
            </a:r>
            <a:endParaRPr lang="zh-CN" altLang="en-US" sz="1600" b="1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5724525" y="1814513"/>
            <a:ext cx="342900" cy="24606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F</a:t>
            </a:r>
            <a:endParaRPr lang="zh-CN" altLang="en-US" sz="1600" b="1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5524500" y="2205038"/>
            <a:ext cx="342900" cy="1841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0.6</a:t>
            </a:r>
            <a:endParaRPr lang="zh-CN" altLang="en-US" sz="1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sp>
        <p:nvSpPr>
          <p:cNvPr id="306" name="矩形 305"/>
          <p:cNvSpPr>
            <a:spLocks noChangeArrowheads="1"/>
          </p:cNvSpPr>
          <p:nvPr/>
        </p:nvSpPr>
        <p:spPr bwMode="auto">
          <a:xfrm>
            <a:off x="1646238" y="4710113"/>
            <a:ext cx="3933825" cy="28098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31" name="组合 230"/>
          <p:cNvGrpSpPr>
            <a:grpSpLocks/>
          </p:cNvGrpSpPr>
          <p:nvPr/>
        </p:nvGrpSpPr>
        <p:grpSpPr bwMode="auto">
          <a:xfrm>
            <a:off x="436563" y="1193800"/>
            <a:ext cx="3240087" cy="2381250"/>
            <a:chOff x="591710" y="1233494"/>
            <a:chExt cx="3239914" cy="2381045"/>
          </a:xfrm>
        </p:grpSpPr>
        <p:sp>
          <p:nvSpPr>
            <p:cNvPr id="321" name="AutoShape 1030"/>
            <p:cNvSpPr>
              <a:spLocks noChangeArrowheads="1"/>
            </p:cNvSpPr>
            <p:nvPr/>
          </p:nvSpPr>
          <p:spPr bwMode="auto">
            <a:xfrm>
              <a:off x="1090158" y="1233494"/>
              <a:ext cx="1757268" cy="303187"/>
            </a:xfrm>
            <a:prstGeom prst="flowChartPreparation">
              <a:avLst/>
            </a:prstGeom>
            <a:solidFill>
              <a:srgbClr val="FFFFCC"/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ja-JP" sz="1200" b="1" dirty="0">
                  <a:solidFill>
                    <a:schemeClr val="accent2"/>
                  </a:solidFill>
                  <a:latin typeface="+mn-lt"/>
                </a:rPr>
                <a:t>OPEN</a:t>
              </a:r>
              <a:r>
                <a:rPr lang="zh-CN" altLang="en-US" sz="1200" b="1" dirty="0">
                  <a:solidFill>
                    <a:schemeClr val="accent2"/>
                  </a:solidFill>
                  <a:latin typeface="+mn-lt"/>
                </a:rPr>
                <a:t>表为空表？</a:t>
              </a:r>
            </a:p>
          </p:txBody>
        </p:sp>
        <p:sp>
          <p:nvSpPr>
            <p:cNvPr id="322" name="Text Box 1031"/>
            <p:cNvSpPr txBox="1">
              <a:spLocks noChangeArrowheads="1"/>
            </p:cNvSpPr>
            <p:nvPr/>
          </p:nvSpPr>
          <p:spPr bwMode="auto">
            <a:xfrm>
              <a:off x="591710" y="1747800"/>
              <a:ext cx="3239914" cy="27620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200" b="1" dirty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把</a:t>
              </a:r>
              <a:r>
                <a:rPr lang="en-US" altLang="zh-CN" sz="1200" b="1" dirty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OPEN</a:t>
              </a:r>
              <a:r>
                <a:rPr lang="zh-CN" altLang="en-US" sz="1200" b="1" dirty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表中第一个</a:t>
              </a:r>
              <a:r>
                <a:rPr lang="zh-CN" altLang="en-US" sz="1200" b="1" dirty="0" smtClean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节点</a:t>
              </a:r>
              <a:r>
                <a:rPr lang="en-US" altLang="zh-CN" sz="1200" b="1" dirty="0" smtClean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(</a:t>
              </a:r>
              <a:r>
                <a:rPr lang="en-US" altLang="zh-CN" sz="1200" b="1" i="1" dirty="0" smtClean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N</a:t>
              </a:r>
              <a:r>
                <a:rPr lang="en-US" altLang="zh-CN" sz="1200" b="1" dirty="0" smtClean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)</a:t>
              </a:r>
              <a:r>
                <a:rPr lang="zh-CN" altLang="en-US" sz="1200" b="1" dirty="0" smtClean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移</a:t>
              </a:r>
              <a:r>
                <a:rPr lang="zh-CN" altLang="en-US" sz="1200" b="1" dirty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至</a:t>
              </a:r>
              <a:r>
                <a:rPr lang="en-US" altLang="zh-CN" sz="1200" b="1" dirty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CLOSED</a:t>
              </a:r>
              <a:r>
                <a:rPr lang="zh-CN" altLang="en-US" sz="1200" b="1" dirty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表</a:t>
              </a:r>
            </a:p>
          </p:txBody>
        </p:sp>
        <p:sp>
          <p:nvSpPr>
            <p:cNvPr id="323" name="AutoShape 1032"/>
            <p:cNvSpPr>
              <a:spLocks noChangeArrowheads="1"/>
            </p:cNvSpPr>
            <p:nvPr/>
          </p:nvSpPr>
          <p:spPr bwMode="auto">
            <a:xfrm>
              <a:off x="1080634" y="2200199"/>
              <a:ext cx="1781080" cy="303186"/>
            </a:xfrm>
            <a:prstGeom prst="flowChartPreparation">
              <a:avLst/>
            </a:prstGeom>
            <a:solidFill>
              <a:srgbClr val="FFFFCC"/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i="1" dirty="0">
                  <a:solidFill>
                    <a:schemeClr val="accent2"/>
                  </a:solidFill>
                  <a:latin typeface="+mn-lt"/>
                </a:rPr>
                <a:t>N</a:t>
              </a:r>
              <a:r>
                <a:rPr lang="zh-CN" altLang="en-US" sz="1200" b="1" dirty="0">
                  <a:solidFill>
                    <a:schemeClr val="accent2"/>
                  </a:solidFill>
                  <a:latin typeface="+mn-lt"/>
                </a:rPr>
                <a:t>为目标节点吗？</a:t>
              </a:r>
            </a:p>
          </p:txBody>
        </p:sp>
        <p:sp>
          <p:nvSpPr>
            <p:cNvPr id="324" name="Text Box 1033"/>
            <p:cNvSpPr txBox="1">
              <a:spLocks noChangeArrowheads="1"/>
            </p:cNvSpPr>
            <p:nvPr/>
          </p:nvSpPr>
          <p:spPr bwMode="auto">
            <a:xfrm>
              <a:off x="766624" y="2703166"/>
              <a:ext cx="2438270" cy="46192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zh-CN" altLang="en-US" sz="1200" b="1" dirty="0" smtClean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计算</a:t>
              </a:r>
              <a:r>
                <a:rPr lang="en-US" altLang="zh-CN" sz="1200" b="1" i="1" dirty="0" smtClean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N</a:t>
              </a:r>
              <a:r>
                <a:rPr lang="zh-CN" altLang="en-US" sz="1200" b="1" dirty="0" smtClean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的</a:t>
              </a:r>
              <a:r>
                <a:rPr lang="zh-CN" altLang="en-US" sz="1200" b="1" dirty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所有后继节点的</a:t>
              </a:r>
              <a:r>
                <a:rPr lang="en-US" altLang="zh-CN" sz="1200" b="1" i="1" dirty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f</a:t>
              </a:r>
              <a:r>
                <a:rPr lang="zh-CN" altLang="en-US" sz="1200" b="1" dirty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值并进行节点</a:t>
              </a:r>
              <a:r>
                <a:rPr lang="zh-CN" altLang="en-US" sz="1200" b="1" dirty="0" smtClean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扩展，修改返回指针</a:t>
              </a:r>
              <a:endParaRPr lang="zh-CN" altLang="en-US" sz="1200" b="1" dirty="0">
                <a:solidFill>
                  <a:schemeClr val="accent2"/>
                </a:solidFill>
                <a:latin typeface="+mn-lt"/>
                <a:ea typeface="宋体" pitchFamily="2" charset="-122"/>
              </a:endParaRPr>
            </a:p>
          </p:txBody>
        </p:sp>
        <p:sp>
          <p:nvSpPr>
            <p:cNvPr id="333" name="Text Box 1054"/>
            <p:cNvSpPr txBox="1">
              <a:spLocks noChangeArrowheads="1"/>
            </p:cNvSpPr>
            <p:nvPr/>
          </p:nvSpPr>
          <p:spPr bwMode="auto">
            <a:xfrm>
              <a:off x="640919" y="3336751"/>
              <a:ext cx="2666858" cy="277788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0" r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zh-CN" altLang="en-US" sz="1200" b="1" dirty="0" smtClean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按 </a:t>
              </a:r>
              <a:r>
                <a:rPr lang="en-US" altLang="zh-CN" sz="1200" b="1" i="1" dirty="0" smtClean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f </a:t>
              </a:r>
              <a:r>
                <a:rPr lang="zh-CN" altLang="en-US" sz="1200" b="1" dirty="0" smtClean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值升序</a:t>
              </a:r>
              <a:r>
                <a:rPr lang="zh-CN" altLang="en-US" sz="1200" b="1" dirty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重排</a:t>
              </a:r>
              <a:r>
                <a:rPr lang="en-US" altLang="zh-CN" sz="1200" b="1" dirty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OPEN</a:t>
              </a:r>
              <a:r>
                <a:rPr lang="zh-CN" altLang="en-US" sz="1200" b="1" dirty="0">
                  <a:solidFill>
                    <a:schemeClr val="accent2"/>
                  </a:solidFill>
                  <a:latin typeface="+mn-lt"/>
                  <a:ea typeface="宋体" pitchFamily="2" charset="-122"/>
                </a:rPr>
                <a:t>表</a:t>
              </a:r>
            </a:p>
          </p:txBody>
        </p:sp>
      </p:grpSp>
      <p:sp>
        <p:nvSpPr>
          <p:cNvPr id="94" name="流程图: 联系 93"/>
          <p:cNvSpPr/>
          <p:nvPr/>
        </p:nvSpPr>
        <p:spPr bwMode="auto">
          <a:xfrm>
            <a:off x="4023625" y="2494484"/>
            <a:ext cx="432048" cy="358452"/>
          </a:xfrm>
          <a:prstGeom prst="flowChartConnector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36000" rIns="0" bIns="0"/>
          <a:lstStyle/>
          <a:p>
            <a:pPr algn="ctr">
              <a:defRPr/>
            </a:pPr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终点</a:t>
            </a:r>
            <a:endParaRPr lang="zh-CN" altLang="en-US" sz="1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sp>
        <p:nvSpPr>
          <p:cNvPr id="95" name="流程图: 联系 94"/>
          <p:cNvSpPr/>
          <p:nvPr/>
        </p:nvSpPr>
        <p:spPr bwMode="auto">
          <a:xfrm>
            <a:off x="7740352" y="1844824"/>
            <a:ext cx="432048" cy="358452"/>
          </a:xfrm>
          <a:prstGeom prst="flowChartConnector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36000" rIns="0" bIns="0"/>
          <a:lstStyle/>
          <a:p>
            <a:pPr algn="ctr">
              <a:defRPr/>
            </a:pPr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起点</a:t>
            </a:r>
            <a:endParaRPr lang="zh-CN" altLang="en-US" sz="1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8114401" y="116632"/>
            <a:ext cx="850087" cy="2631490"/>
          </a:xfrm>
          <a:prstGeom prst="rect">
            <a:avLst/>
          </a:prstGeom>
          <a:solidFill>
            <a:srgbClr val="FFFF99">
              <a:alpha val="90000"/>
            </a:srgbClr>
          </a:solidFill>
          <a:effectLst>
            <a:innerShdw blurRad="114300">
              <a:prstClr val="black"/>
            </a:inn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100" b="1" dirty="0">
                <a:solidFill>
                  <a:srgbClr val="0000FF"/>
                </a:solidFill>
                <a:latin typeface="宋体" pitchFamily="2" charset="-122"/>
              </a:rPr>
              <a:t>到</a:t>
            </a:r>
            <a:r>
              <a:rPr lang="en-US" altLang="zh-CN" sz="1100" b="1" dirty="0">
                <a:solidFill>
                  <a:srgbClr val="0000FF"/>
                </a:solidFill>
                <a:latin typeface="宋体" pitchFamily="2" charset="-122"/>
              </a:rPr>
              <a:t>G</a:t>
            </a:r>
            <a:r>
              <a:rPr lang="zh-CN" altLang="en-US" sz="1100" b="1" dirty="0">
                <a:solidFill>
                  <a:srgbClr val="0000FF"/>
                </a:solidFill>
                <a:latin typeface="宋体" pitchFamily="2" charset="-122"/>
              </a:rPr>
              <a:t>点距离</a:t>
            </a:r>
            <a:endParaRPr lang="en-US" altLang="zh-CN" sz="1100" b="1" dirty="0">
              <a:solidFill>
                <a:srgbClr val="0000FF"/>
              </a:solidFill>
              <a:latin typeface="宋体" pitchFamily="2" charset="-122"/>
            </a:endParaRPr>
          </a:p>
          <a:p>
            <a:pPr>
              <a:defRPr/>
            </a:pPr>
            <a:r>
              <a:rPr lang="en-US" altLang="zh-CN" sz="1100" b="1" dirty="0">
                <a:solidFill>
                  <a:srgbClr val="0000FF"/>
                </a:solidFill>
                <a:latin typeface="宋体" pitchFamily="2" charset="-122"/>
              </a:rPr>
              <a:t>S-G</a:t>
            </a:r>
            <a:r>
              <a:rPr lang="zh-CN" altLang="en-US" sz="1100" b="1" dirty="0">
                <a:solidFill>
                  <a:srgbClr val="0000FF"/>
                </a:solidFill>
                <a:latin typeface="宋体" pitchFamily="2" charset="-122"/>
              </a:rPr>
              <a:t>：</a:t>
            </a:r>
            <a:r>
              <a:rPr lang="en-US" altLang="zh-CN" sz="1100" b="1" dirty="0">
                <a:solidFill>
                  <a:srgbClr val="0000FF"/>
                </a:solidFill>
                <a:latin typeface="宋体" pitchFamily="2" charset="-122"/>
              </a:rPr>
              <a:t>4.0</a:t>
            </a:r>
          </a:p>
          <a:p>
            <a:pPr>
              <a:defRPr/>
            </a:pPr>
            <a:r>
              <a:rPr lang="en-US" altLang="zh-CN" sz="1100" b="1" dirty="0">
                <a:solidFill>
                  <a:srgbClr val="0000FF"/>
                </a:solidFill>
                <a:latin typeface="宋体" pitchFamily="2" charset="-122"/>
              </a:rPr>
              <a:t>A-G</a:t>
            </a:r>
            <a:r>
              <a:rPr lang="zh-CN" altLang="en-US" sz="1100" b="1" dirty="0">
                <a:solidFill>
                  <a:srgbClr val="0000FF"/>
                </a:solidFill>
                <a:latin typeface="宋体" pitchFamily="2" charset="-122"/>
              </a:rPr>
              <a:t>：</a:t>
            </a:r>
            <a:r>
              <a:rPr lang="en-US" altLang="zh-CN" sz="1100" b="1" dirty="0">
                <a:solidFill>
                  <a:srgbClr val="0000FF"/>
                </a:solidFill>
                <a:latin typeface="宋体" pitchFamily="2" charset="-122"/>
              </a:rPr>
              <a:t>2.9</a:t>
            </a:r>
          </a:p>
          <a:p>
            <a:pPr>
              <a:defRPr/>
            </a:pPr>
            <a:r>
              <a:rPr lang="en-US" altLang="zh-CN" sz="1100" b="1" dirty="0">
                <a:solidFill>
                  <a:srgbClr val="0000FF"/>
                </a:solidFill>
                <a:latin typeface="宋体" pitchFamily="2" charset="-122"/>
              </a:rPr>
              <a:t>B-G</a:t>
            </a:r>
            <a:r>
              <a:rPr lang="zh-CN" altLang="en-US" sz="1100" b="1" dirty="0">
                <a:solidFill>
                  <a:srgbClr val="0000FF"/>
                </a:solidFill>
                <a:latin typeface="宋体" pitchFamily="2" charset="-122"/>
              </a:rPr>
              <a:t>：</a:t>
            </a:r>
            <a:r>
              <a:rPr lang="en-US" altLang="zh-CN" sz="1100" b="1" dirty="0">
                <a:solidFill>
                  <a:srgbClr val="0000FF"/>
                </a:solidFill>
                <a:latin typeface="宋体" pitchFamily="2" charset="-122"/>
              </a:rPr>
              <a:t>4.1</a:t>
            </a:r>
          </a:p>
          <a:p>
            <a:pPr>
              <a:defRPr/>
            </a:pPr>
            <a:r>
              <a:rPr lang="en-US" altLang="zh-CN" sz="1100" b="1" dirty="0">
                <a:solidFill>
                  <a:srgbClr val="0000FF"/>
                </a:solidFill>
                <a:latin typeface="宋体" pitchFamily="2" charset="-122"/>
              </a:rPr>
              <a:t>C-G</a:t>
            </a:r>
            <a:r>
              <a:rPr lang="zh-CN" altLang="en-US" sz="1100" b="1" dirty="0">
                <a:solidFill>
                  <a:srgbClr val="0000FF"/>
                </a:solidFill>
                <a:latin typeface="宋体" pitchFamily="2" charset="-122"/>
              </a:rPr>
              <a:t>：</a:t>
            </a:r>
            <a:r>
              <a:rPr lang="en-US" altLang="zh-CN" sz="1100" b="1" dirty="0">
                <a:solidFill>
                  <a:srgbClr val="0000FF"/>
                </a:solidFill>
                <a:latin typeface="宋体" pitchFamily="2" charset="-122"/>
              </a:rPr>
              <a:t>2.5</a:t>
            </a:r>
          </a:p>
          <a:p>
            <a:pPr>
              <a:defRPr/>
            </a:pPr>
            <a:r>
              <a:rPr lang="en-US" altLang="zh-CN" sz="1100" b="1" dirty="0">
                <a:solidFill>
                  <a:srgbClr val="0000FF"/>
                </a:solidFill>
                <a:latin typeface="宋体" pitchFamily="2" charset="-122"/>
              </a:rPr>
              <a:t>D-G</a:t>
            </a:r>
            <a:r>
              <a:rPr lang="zh-CN" altLang="en-US" sz="1100" b="1" dirty="0">
                <a:solidFill>
                  <a:srgbClr val="0000FF"/>
                </a:solidFill>
                <a:latin typeface="宋体" pitchFamily="2" charset="-122"/>
              </a:rPr>
              <a:t>：</a:t>
            </a:r>
            <a:r>
              <a:rPr lang="en-US" altLang="zh-CN" sz="1100" b="1" dirty="0">
                <a:solidFill>
                  <a:srgbClr val="0000FF"/>
                </a:solidFill>
                <a:latin typeface="宋体" pitchFamily="2" charset="-122"/>
              </a:rPr>
              <a:t>2.2</a:t>
            </a:r>
          </a:p>
          <a:p>
            <a:pPr>
              <a:defRPr/>
            </a:pPr>
            <a:r>
              <a:rPr lang="en-US" altLang="zh-CN" sz="1100" b="1" dirty="0">
                <a:solidFill>
                  <a:srgbClr val="0000FF"/>
                </a:solidFill>
                <a:latin typeface="宋体" pitchFamily="2" charset="-122"/>
              </a:rPr>
              <a:t>E-G</a:t>
            </a:r>
            <a:r>
              <a:rPr lang="zh-CN" altLang="en-US" sz="1100" b="1" dirty="0">
                <a:solidFill>
                  <a:srgbClr val="0000FF"/>
                </a:solidFill>
                <a:latin typeface="宋体" pitchFamily="2" charset="-122"/>
              </a:rPr>
              <a:t>：</a:t>
            </a:r>
            <a:r>
              <a:rPr lang="en-US" altLang="zh-CN" sz="1100" b="1" dirty="0">
                <a:solidFill>
                  <a:srgbClr val="0000FF"/>
                </a:solidFill>
                <a:latin typeface="宋体" pitchFamily="2" charset="-122"/>
              </a:rPr>
              <a:t>3.0</a:t>
            </a:r>
          </a:p>
          <a:p>
            <a:pPr>
              <a:defRPr/>
            </a:pPr>
            <a:r>
              <a:rPr lang="en-US" altLang="zh-CN" sz="1100" b="1" dirty="0">
                <a:solidFill>
                  <a:srgbClr val="0000FF"/>
                </a:solidFill>
                <a:latin typeface="宋体" pitchFamily="2" charset="-122"/>
              </a:rPr>
              <a:t>F-G</a:t>
            </a:r>
            <a:r>
              <a:rPr lang="zh-CN" altLang="en-US" sz="1100" b="1" dirty="0">
                <a:solidFill>
                  <a:srgbClr val="0000FF"/>
                </a:solidFill>
                <a:latin typeface="宋体" pitchFamily="2" charset="-122"/>
              </a:rPr>
              <a:t>：</a:t>
            </a:r>
            <a:r>
              <a:rPr lang="en-US" altLang="zh-CN" sz="1100" b="1" dirty="0">
                <a:solidFill>
                  <a:srgbClr val="0000FF"/>
                </a:solidFill>
                <a:latin typeface="宋体" pitchFamily="2" charset="-122"/>
              </a:rPr>
              <a:t>1.7</a:t>
            </a:r>
          </a:p>
          <a:p>
            <a:pPr>
              <a:defRPr/>
            </a:pPr>
            <a:r>
              <a:rPr lang="en-US" altLang="zh-CN" sz="1100" b="1" dirty="0">
                <a:solidFill>
                  <a:srgbClr val="0000FF"/>
                </a:solidFill>
                <a:latin typeface="宋体" pitchFamily="2" charset="-122"/>
              </a:rPr>
              <a:t>H-G</a:t>
            </a:r>
            <a:r>
              <a:rPr lang="zh-CN" altLang="en-US" sz="1100" b="1" dirty="0">
                <a:solidFill>
                  <a:srgbClr val="0000FF"/>
                </a:solidFill>
                <a:latin typeface="宋体" pitchFamily="2" charset="-122"/>
              </a:rPr>
              <a:t>：</a:t>
            </a:r>
            <a:r>
              <a:rPr lang="en-US" altLang="zh-CN" sz="1100" b="1" dirty="0">
                <a:solidFill>
                  <a:srgbClr val="0000FF"/>
                </a:solidFill>
                <a:latin typeface="宋体" pitchFamily="2" charset="-122"/>
              </a:rPr>
              <a:t>2.0</a:t>
            </a:r>
          </a:p>
          <a:p>
            <a:pPr>
              <a:defRPr/>
            </a:pPr>
            <a:r>
              <a:rPr lang="en-US" altLang="zh-CN" sz="1100" b="1" dirty="0">
                <a:solidFill>
                  <a:srgbClr val="0000FF"/>
                </a:solidFill>
                <a:latin typeface="宋体" pitchFamily="2" charset="-122"/>
              </a:rPr>
              <a:t>I-G</a:t>
            </a:r>
            <a:r>
              <a:rPr lang="zh-CN" altLang="en-US" sz="1100" b="1" dirty="0">
                <a:solidFill>
                  <a:srgbClr val="0000FF"/>
                </a:solidFill>
                <a:latin typeface="宋体" pitchFamily="2" charset="-122"/>
              </a:rPr>
              <a:t>：</a:t>
            </a:r>
            <a:r>
              <a:rPr lang="en-US" altLang="zh-CN" sz="1100" b="1" dirty="0">
                <a:solidFill>
                  <a:srgbClr val="0000FF"/>
                </a:solidFill>
                <a:latin typeface="宋体" pitchFamily="2" charset="-122"/>
              </a:rPr>
              <a:t>2.4</a:t>
            </a:r>
          </a:p>
          <a:p>
            <a:pPr>
              <a:defRPr/>
            </a:pPr>
            <a:r>
              <a:rPr lang="en-US" altLang="zh-CN" sz="1100" b="1" dirty="0">
                <a:solidFill>
                  <a:srgbClr val="0000FF"/>
                </a:solidFill>
                <a:latin typeface="宋体" pitchFamily="2" charset="-122"/>
              </a:rPr>
              <a:t>J-G</a:t>
            </a:r>
            <a:r>
              <a:rPr lang="zh-CN" altLang="en-US" sz="1100" b="1" dirty="0">
                <a:solidFill>
                  <a:srgbClr val="0000FF"/>
                </a:solidFill>
                <a:latin typeface="宋体" pitchFamily="2" charset="-122"/>
              </a:rPr>
              <a:t>：</a:t>
            </a:r>
            <a:r>
              <a:rPr lang="en-US" altLang="zh-CN" sz="1100" b="1" dirty="0">
                <a:solidFill>
                  <a:srgbClr val="0000FF"/>
                </a:solidFill>
                <a:latin typeface="宋体" pitchFamily="2" charset="-122"/>
              </a:rPr>
              <a:t>2.3</a:t>
            </a:r>
          </a:p>
          <a:p>
            <a:pPr>
              <a:defRPr/>
            </a:pPr>
            <a:r>
              <a:rPr lang="en-US" altLang="zh-CN" sz="1100" b="1" dirty="0">
                <a:solidFill>
                  <a:srgbClr val="0000FF"/>
                </a:solidFill>
                <a:latin typeface="宋体" pitchFamily="2" charset="-122"/>
              </a:rPr>
              <a:t>K-G</a:t>
            </a:r>
            <a:r>
              <a:rPr lang="zh-CN" altLang="en-US" sz="1100" b="1" dirty="0">
                <a:solidFill>
                  <a:srgbClr val="0000FF"/>
                </a:solidFill>
                <a:latin typeface="宋体" pitchFamily="2" charset="-122"/>
              </a:rPr>
              <a:t>：</a:t>
            </a:r>
            <a:r>
              <a:rPr lang="en-US" altLang="zh-CN" sz="1100" b="1" dirty="0">
                <a:solidFill>
                  <a:srgbClr val="0000FF"/>
                </a:solidFill>
                <a:latin typeface="宋体" pitchFamily="2" charset="-122"/>
              </a:rPr>
              <a:t>1.5</a:t>
            </a:r>
          </a:p>
          <a:p>
            <a:pPr>
              <a:defRPr/>
            </a:pPr>
            <a:r>
              <a:rPr lang="en-US" altLang="zh-CN" sz="1100" b="1" dirty="0">
                <a:solidFill>
                  <a:srgbClr val="0000FF"/>
                </a:solidFill>
                <a:latin typeface="宋体" pitchFamily="2" charset="-122"/>
              </a:rPr>
              <a:t>L-G</a:t>
            </a:r>
            <a:r>
              <a:rPr lang="zh-CN" altLang="en-US" sz="1100" b="1" dirty="0">
                <a:solidFill>
                  <a:srgbClr val="0000FF"/>
                </a:solidFill>
                <a:latin typeface="宋体" pitchFamily="2" charset="-122"/>
              </a:rPr>
              <a:t>：</a:t>
            </a:r>
            <a:r>
              <a:rPr lang="en-US" altLang="zh-CN" sz="1100" b="1" dirty="0">
                <a:solidFill>
                  <a:srgbClr val="0000FF"/>
                </a:solidFill>
                <a:latin typeface="宋体" pitchFamily="2" charset="-122"/>
              </a:rPr>
              <a:t>1.2</a:t>
            </a:r>
          </a:p>
          <a:p>
            <a:pPr>
              <a:defRPr/>
            </a:pPr>
            <a:r>
              <a:rPr lang="en-US" altLang="zh-CN" sz="1100" b="1" dirty="0">
                <a:solidFill>
                  <a:srgbClr val="0000FF"/>
                </a:solidFill>
                <a:latin typeface="宋体" pitchFamily="2" charset="-122"/>
              </a:rPr>
              <a:t>M-G</a:t>
            </a:r>
            <a:r>
              <a:rPr lang="zh-CN" altLang="en-US" sz="1100" b="1" dirty="0">
                <a:solidFill>
                  <a:srgbClr val="0000FF"/>
                </a:solidFill>
                <a:latin typeface="宋体" pitchFamily="2" charset="-122"/>
              </a:rPr>
              <a:t>：</a:t>
            </a:r>
            <a:r>
              <a:rPr lang="en-US" altLang="zh-CN" sz="1100" b="1" dirty="0">
                <a:solidFill>
                  <a:srgbClr val="0000FF"/>
                </a:solidFill>
                <a:latin typeface="宋体" pitchFamily="2" charset="-122"/>
              </a:rPr>
              <a:t>1.2</a:t>
            </a:r>
          </a:p>
          <a:p>
            <a:pPr>
              <a:defRPr/>
            </a:pPr>
            <a:r>
              <a:rPr lang="en-US" altLang="zh-CN" sz="1100" b="1" dirty="0">
                <a:solidFill>
                  <a:srgbClr val="0000FF"/>
                </a:solidFill>
                <a:latin typeface="宋体" pitchFamily="2" charset="-122"/>
              </a:rPr>
              <a:t>O-G</a:t>
            </a:r>
            <a:r>
              <a:rPr lang="zh-CN" altLang="en-US" sz="1100" b="1" dirty="0">
                <a:solidFill>
                  <a:srgbClr val="0000FF"/>
                </a:solidFill>
                <a:latin typeface="宋体" pitchFamily="2" charset="-122"/>
              </a:rPr>
              <a:t>：</a:t>
            </a:r>
            <a:r>
              <a:rPr lang="en-US" altLang="zh-CN" sz="1100" b="1" dirty="0">
                <a:solidFill>
                  <a:srgbClr val="0000FF"/>
                </a:solidFill>
                <a:latin typeface="宋体" pitchFamily="2" charset="-122"/>
              </a:rPr>
              <a:t>1.2</a:t>
            </a:r>
          </a:p>
        </p:txBody>
      </p:sp>
      <p:pic>
        <p:nvPicPr>
          <p:cNvPr id="109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8"/>
          <a:stretch>
            <a:fillRect/>
          </a:stretch>
        </p:blipFill>
        <p:spPr bwMode="auto">
          <a:xfrm rot="5400000">
            <a:off x="7635081" y="269082"/>
            <a:ext cx="366713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8"/>
          <a:stretch>
            <a:fillRect/>
          </a:stretch>
        </p:blipFill>
        <p:spPr bwMode="auto">
          <a:xfrm rot="5400000" flipV="1">
            <a:off x="3184526" y="550862"/>
            <a:ext cx="366712" cy="56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8"/>
          <a:stretch>
            <a:fillRect/>
          </a:stretch>
        </p:blipFill>
        <p:spPr bwMode="auto">
          <a:xfrm rot="5400000" flipV="1">
            <a:off x="2097882" y="4290218"/>
            <a:ext cx="368300" cy="56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8"/>
          <a:stretch>
            <a:fillRect/>
          </a:stretch>
        </p:blipFill>
        <p:spPr bwMode="auto">
          <a:xfrm rot="5400000">
            <a:off x="6489700" y="1654175"/>
            <a:ext cx="36830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8"/>
          <a:stretch>
            <a:fillRect/>
          </a:stretch>
        </p:blipFill>
        <p:spPr bwMode="auto">
          <a:xfrm rot="5400000" flipV="1">
            <a:off x="3783013" y="2032000"/>
            <a:ext cx="368300" cy="56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8"/>
          <a:stretch>
            <a:fillRect/>
          </a:stretch>
        </p:blipFill>
        <p:spPr bwMode="auto">
          <a:xfrm rot="5400000" flipV="1">
            <a:off x="7754144" y="6201569"/>
            <a:ext cx="366713" cy="56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692275" y="4391025"/>
            <a:ext cx="333375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b="1" kern="100" baseline="-25000" dirty="0">
                <a:solidFill>
                  <a:srgbClr val="0000FF"/>
                </a:solidFill>
                <a:ea typeface="宋体" charset="-122"/>
              </a:rPr>
              <a:t>4.0</a:t>
            </a:r>
            <a:endParaRPr lang="zh-CN" altLang="en-US" sz="1400" dirty="0">
              <a:ea typeface="宋体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70563" y="149225"/>
            <a:ext cx="1897062" cy="40005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f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(</a:t>
            </a:r>
            <a:r>
              <a:rPr lang="en-US" altLang="zh-CN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S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)=</a:t>
            </a:r>
            <a:r>
              <a:rPr lang="en-US" altLang="zh-CN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 g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(</a:t>
            </a:r>
            <a:r>
              <a:rPr lang="en-US" altLang="zh-CN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S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)+</a:t>
            </a:r>
            <a:r>
              <a:rPr lang="en-US" altLang="zh-CN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 h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(</a:t>
            </a:r>
            <a:r>
              <a:rPr lang="en-US" altLang="zh-CN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S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)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268435" y="4365104"/>
            <a:ext cx="8664428" cy="1938337"/>
          </a:xfrm>
          <a:prstGeom prst="rect">
            <a:avLst/>
          </a:prstGeom>
          <a:solidFill>
            <a:srgbClr val="CEFFFF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zh-CN" b="1" dirty="0">
              <a:ln w="1905"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楷体" pitchFamily="49" charset="-122"/>
            </a:endParaRPr>
          </a:p>
          <a:p>
            <a:pPr algn="ctr">
              <a:defRPr/>
            </a:pPr>
            <a:endParaRPr lang="en-US" altLang="zh-CN" b="1" dirty="0">
              <a:ln w="1905"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楷体" pitchFamily="49" charset="-122"/>
            </a:endParaRPr>
          </a:p>
          <a:p>
            <a:pPr algn="ctr">
              <a:defRPr/>
            </a:pPr>
            <a:r>
              <a:rPr lang="zh-CN" altLang="en-US" b="1" dirty="0">
                <a:ln w="1905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楷体" pitchFamily="49" charset="-122"/>
              </a:rPr>
              <a:t>快速找到最短路径</a:t>
            </a:r>
            <a:endParaRPr lang="en-US" altLang="zh-CN" b="1" dirty="0">
              <a:ln w="1905"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楷体" pitchFamily="49" charset="-122"/>
            </a:endParaRPr>
          </a:p>
          <a:p>
            <a:pPr>
              <a:defRPr/>
            </a:pPr>
            <a:r>
              <a:rPr lang="zh-CN" altLang="en-US" b="1" dirty="0">
                <a:ln w="1905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楷体" pitchFamily="49" charset="-122"/>
              </a:rPr>
              <a:t>           扩展节点数：</a:t>
            </a:r>
            <a:r>
              <a:rPr lang="en-US" altLang="zh-CN" b="1" dirty="0">
                <a:ln w="1905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楷体" pitchFamily="49" charset="-122"/>
              </a:rPr>
              <a:t>15</a:t>
            </a:r>
            <a:r>
              <a:rPr lang="zh-CN" altLang="en-US" b="1" dirty="0">
                <a:ln w="1905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楷体" pitchFamily="49" charset="-122"/>
              </a:rPr>
              <a:t>，路径长度：</a:t>
            </a:r>
            <a:r>
              <a:rPr lang="en-US" altLang="zh-CN" b="1" dirty="0">
                <a:ln w="1905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楷体" pitchFamily="49" charset="-122"/>
              </a:rPr>
              <a:t>4.4km</a:t>
            </a:r>
          </a:p>
          <a:p>
            <a:pPr>
              <a:defRPr/>
            </a:pPr>
            <a:endParaRPr lang="zh-CN" altLang="en-US" b="1" dirty="0">
              <a:ln w="1905"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楷体" pitchFamily="49" charset="-122"/>
            </a:endParaRPr>
          </a:p>
        </p:txBody>
      </p:sp>
      <p:sp>
        <p:nvSpPr>
          <p:cNvPr id="12" name="左大括号 11"/>
          <p:cNvSpPr>
            <a:spLocks/>
          </p:cNvSpPr>
          <p:nvPr/>
        </p:nvSpPr>
        <p:spPr bwMode="auto">
          <a:xfrm rot="5400000">
            <a:off x="4335463" y="3263900"/>
            <a:ext cx="514350" cy="6007100"/>
          </a:xfrm>
          <a:prstGeom prst="leftBrace">
            <a:avLst>
              <a:gd name="adj1" fmla="val 8381"/>
              <a:gd name="adj2" fmla="val 50000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" name="圆角矩形 19"/>
          <p:cNvSpPr>
            <a:spLocks noChangeArrowheads="1"/>
          </p:cNvSpPr>
          <p:nvPr/>
        </p:nvSpPr>
        <p:spPr bwMode="auto">
          <a:xfrm>
            <a:off x="7235825" y="6246813"/>
            <a:ext cx="385763" cy="385762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0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-0.00208 0.07384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9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7384 L 0.03819 0.07384 C 0.05521 0.07384 0.07656 0.09398 0.07656 0.11042 L 0.07656 0.14722 " pathEditMode="relative" rAng="0" ptsTypes="FfFF">
                                      <p:cBhvr>
                                        <p:cTn id="9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9" y="3657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1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0.4316 0.04282 " pathEditMode="relative" rAng="0" ptsTypes="AA">
                                      <p:cBhvr>
                                        <p:cTn id="10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80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56 0.14722 L 0.07656 0.18403 C 0.07656 0.20046 0.04167 0.22083 0.01354 0.22083 L -0.04931 0.22083 " pathEditMode="relative" rAng="0" ptsTypes="FfFF">
                                      <p:cBhvr>
                                        <p:cTn id="11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2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31 0.22083 L -0.0257 0.22083 C -0.0151 0.22083 -0.00208 0.24097 -0.00208 0.25741 L -0.00208 0.29421 " pathEditMode="relative" rAng="0" ptsTypes="FfFF">
                                      <p:cBhvr>
                                        <p:cTn id="132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59259E-6 L 0.00312 0.03218 " pathEditMode="relative" rAng="0" ptsTypes="AA">
                                      <p:cBhvr>
                                        <p:cTn id="14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16 0.04282 L -0.00139 0.04282 " pathEditMode="relative" rAng="0" ptsTypes="AA">
                                      <p:cBhvr>
                                        <p:cTn id="15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6 L 0.01423 0.02963 " pathEditMode="relative" rAng="0" ptsTypes="AA">
                                      <p:cBhvr>
                                        <p:cTn id="15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29421 L 0.01371 0.37824 " pathEditMode="relative" rAng="0" ptsTypes="AA">
                                      <p:cBhvr>
                                        <p:cTn id="17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2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 nodeType="clickPar">
                      <p:stCondLst>
                        <p:cond delay="indefinite"/>
                      </p:stCondLst>
                      <p:childTnLst>
                        <p:par>
                          <p:cTn id="2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 nodeType="clickPar">
                      <p:stCondLst>
                        <p:cond delay="indefinite"/>
                      </p:stCondLst>
                      <p:childTnLst>
                        <p:par>
                          <p:cTn id="2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2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 nodeType="clickPar">
                      <p:stCondLst>
                        <p:cond delay="indefinite"/>
                      </p:stCondLst>
                      <p:childTnLst>
                        <p:par>
                          <p:cTn id="3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3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4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 nodeType="clickPar">
                      <p:stCondLst>
                        <p:cond delay="indefinite"/>
                      </p:stCondLst>
                      <p:childTnLst>
                        <p:par>
                          <p:cTn id="3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9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 nodeType="clickPar">
                      <p:stCondLst>
                        <p:cond delay="indefinite"/>
                      </p:stCondLst>
                      <p:childTnLst>
                        <p:par>
                          <p:cTn id="3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35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0" presetID="1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>
                                        <p:cTn id="3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 nodeType="clickPar">
                      <p:stCondLst>
                        <p:cond delay="indefinite"/>
                      </p:stCondLst>
                      <p:childTnLst>
                        <p:par>
                          <p:cTn id="3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56 0.04259 L 0.03299 0.08866 L 0.20434 0.00278 L 0.26511 0.05208 L 0.33768 -0.00185 L 0.41268 -0.00671 " pathEditMode="relative" rAng="0" ptsTypes="AAAAAA">
                                      <p:cBhvr>
                                        <p:cTn id="371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47" y="-162"/>
                                    </p:animMotion>
                                  </p:childTnLst>
                                </p:cTn>
                              </p:par>
                              <p:par>
                                <p:cTn id="37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7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1750"/>
                                        <p:tgtEl>
                                          <p:spTgt spid="1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9" presetID="3" presetClass="emph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0" dur="2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81" presetID="3" presetClass="emph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2" dur="2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83" presetID="3" presetClass="emph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4" dur="2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85" presetID="3" presetClass="emph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6" dur="2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 nodeType="clickPar">
                      <p:stCondLst>
                        <p:cond delay="indefinite"/>
                      </p:stCondLst>
                      <p:childTnLst>
                        <p:par>
                          <p:cTn id="3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32" grpId="0" animBg="1"/>
      <p:bldP spid="45" grpId="0"/>
      <p:bldP spid="268" grpId="0"/>
      <p:bldP spid="269" grpId="0"/>
      <p:bldP spid="272" grpId="0"/>
      <p:bldP spid="274" grpId="0"/>
      <p:bldP spid="275" grpId="0"/>
      <p:bldP spid="276" grpId="0"/>
      <p:bldP spid="277" grpId="0"/>
      <p:bldP spid="278" grpId="0"/>
      <p:bldP spid="278" grpId="1"/>
      <p:bldP spid="281" grpId="0"/>
      <p:bldP spid="282" grpId="0"/>
      <p:bldP spid="283" grpId="0"/>
      <p:bldP spid="284" grpId="0"/>
      <p:bldP spid="285" grpId="0"/>
      <p:bldP spid="286" grpId="0"/>
      <p:bldP spid="287" grpId="0"/>
      <p:bldP spid="288" grpId="0"/>
      <p:bldP spid="289" grpId="0"/>
      <p:bldP spid="290" grpId="0"/>
      <p:bldP spid="291" grpId="0"/>
      <p:bldP spid="292" grpId="0"/>
      <p:bldP spid="294" grpId="0"/>
      <p:bldP spid="295" grpId="0"/>
      <p:bldP spid="296" grpId="0"/>
      <p:bldP spid="22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270" grpId="0"/>
      <p:bldP spid="270" grpId="1"/>
      <p:bldP spid="271" grpId="0"/>
      <p:bldP spid="271" grpId="1"/>
      <p:bldP spid="273" grpId="0"/>
      <p:bldP spid="273" grpId="1"/>
      <p:bldP spid="293" grpId="0"/>
      <p:bldP spid="306" grpId="0" animBg="1"/>
      <p:bldP spid="2" grpId="0"/>
      <p:bldP spid="2" grpId="1"/>
      <p:bldP spid="4" grpId="0" animBg="1"/>
      <p:bldP spid="4" grpId="1" animBg="1"/>
      <p:bldP spid="115" grpId="0" animBg="1"/>
      <p:bldP spid="12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组合 16393"/>
          <p:cNvGrpSpPr>
            <a:grpSpLocks/>
          </p:cNvGrpSpPr>
          <p:nvPr/>
        </p:nvGrpSpPr>
        <p:grpSpPr bwMode="auto">
          <a:xfrm>
            <a:off x="-36513" y="1588"/>
            <a:ext cx="9183688" cy="6858000"/>
            <a:chOff x="-36512" y="1588"/>
            <a:chExt cx="9183687" cy="6858000"/>
          </a:xfrm>
        </p:grpSpPr>
        <p:grpSp>
          <p:nvGrpSpPr>
            <p:cNvPr id="17523" name="组合 16395"/>
            <p:cNvGrpSpPr>
              <a:grpSpLocks/>
            </p:cNvGrpSpPr>
            <p:nvPr/>
          </p:nvGrpSpPr>
          <p:grpSpPr bwMode="auto">
            <a:xfrm>
              <a:off x="-3175" y="1588"/>
              <a:ext cx="9150350" cy="6858000"/>
              <a:chOff x="-3175" y="1588"/>
              <a:chExt cx="9150350" cy="6858000"/>
            </a:xfrm>
          </p:grpSpPr>
          <p:pic>
            <p:nvPicPr>
              <p:cNvPr id="17527" name="Picture 8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175" y="1588"/>
                <a:ext cx="9150350" cy="6858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" name="Picture 9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0035" y="2870954"/>
                <a:ext cx="1296144" cy="971027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008000"/>
                  </a:clrFrom>
                  <a:clrTo>
                    <a:srgbClr val="008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804025" y="2565400"/>
                <a:ext cx="1792288" cy="41275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7524" name="组合 288"/>
            <p:cNvGrpSpPr>
              <a:grpSpLocks/>
            </p:cNvGrpSpPr>
            <p:nvPr/>
          </p:nvGrpSpPr>
          <p:grpSpPr bwMode="auto">
            <a:xfrm>
              <a:off x="-36512" y="3140968"/>
              <a:ext cx="1144538" cy="1471702"/>
              <a:chOff x="-36512" y="3140968"/>
              <a:chExt cx="1144538" cy="1471702"/>
            </a:xfrm>
          </p:grpSpPr>
          <p:pic>
            <p:nvPicPr>
              <p:cNvPr id="17525" name="Picture 1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" b="27972"/>
              <a:stretch>
                <a:fillRect/>
              </a:stretch>
            </p:blipFill>
            <p:spPr bwMode="auto">
              <a:xfrm>
                <a:off x="-36512" y="3429000"/>
                <a:ext cx="1144538" cy="11836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91" name="TextBox 290"/>
              <p:cNvSpPr txBox="1"/>
              <p:nvPr/>
            </p:nvSpPr>
            <p:spPr>
              <a:xfrm>
                <a:off x="-12699" y="3141663"/>
                <a:ext cx="307975" cy="127793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zh-CN" altLang="en-US" sz="11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宋体" charset="-122"/>
                  </a:rPr>
                  <a:t>圣</a:t>
                </a:r>
                <a:r>
                  <a:rPr lang="en-US" altLang="zh-CN" sz="11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宋体" charset="-122"/>
                  </a:rPr>
                  <a:t>·</a:t>
                </a:r>
                <a:r>
                  <a:rPr lang="zh-CN" altLang="en-US" sz="11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宋体" charset="-122"/>
                  </a:rPr>
                  <a:t>索菲亚教堂</a:t>
                </a:r>
              </a:p>
            </p:txBody>
          </p:sp>
        </p:grpSp>
      </p:grpSp>
      <p:cxnSp>
        <p:nvCxnSpPr>
          <p:cNvPr id="78" name="直接箭头连接符 77"/>
          <p:cNvCxnSpPr/>
          <p:nvPr/>
        </p:nvCxnSpPr>
        <p:spPr bwMode="auto">
          <a:xfrm flipV="1">
            <a:off x="3779838" y="4338638"/>
            <a:ext cx="493712" cy="2619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直接箭头连接符 78"/>
          <p:cNvCxnSpPr/>
          <p:nvPr/>
        </p:nvCxnSpPr>
        <p:spPr bwMode="auto">
          <a:xfrm flipV="1">
            <a:off x="3114675" y="4683125"/>
            <a:ext cx="492125" cy="2603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直接箭头连接符 79"/>
          <p:cNvCxnSpPr/>
          <p:nvPr/>
        </p:nvCxnSpPr>
        <p:spPr bwMode="auto">
          <a:xfrm flipV="1">
            <a:off x="2332038" y="5099050"/>
            <a:ext cx="492125" cy="2603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直接箭头连接符 80"/>
          <p:cNvCxnSpPr/>
          <p:nvPr/>
        </p:nvCxnSpPr>
        <p:spPr bwMode="auto">
          <a:xfrm flipV="1">
            <a:off x="1671638" y="5373688"/>
            <a:ext cx="547687" cy="936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直接箭头连接符 81"/>
          <p:cNvCxnSpPr/>
          <p:nvPr/>
        </p:nvCxnSpPr>
        <p:spPr bwMode="auto">
          <a:xfrm>
            <a:off x="473075" y="2451100"/>
            <a:ext cx="215900" cy="600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直接箭头连接符 82"/>
          <p:cNvCxnSpPr/>
          <p:nvPr/>
        </p:nvCxnSpPr>
        <p:spPr bwMode="auto">
          <a:xfrm>
            <a:off x="731838" y="3176588"/>
            <a:ext cx="215900" cy="5984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直接箭头连接符 83"/>
          <p:cNvCxnSpPr/>
          <p:nvPr/>
        </p:nvCxnSpPr>
        <p:spPr bwMode="auto">
          <a:xfrm>
            <a:off x="1042988" y="3884613"/>
            <a:ext cx="215900" cy="5984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1522413"/>
            <a:ext cx="2749550" cy="366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流程图: 联系 4"/>
          <p:cNvSpPr/>
          <p:nvPr/>
        </p:nvSpPr>
        <p:spPr bwMode="auto">
          <a:xfrm>
            <a:off x="7084011" y="3356467"/>
            <a:ext cx="432048" cy="358452"/>
          </a:xfrm>
          <a:prstGeom prst="flowChartConnector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36000" rIns="0" bIns="0"/>
          <a:lstStyle/>
          <a:p>
            <a:pPr algn="ctr">
              <a:defRPr/>
            </a:pPr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起点</a:t>
            </a:r>
            <a:endParaRPr lang="zh-CN" altLang="en-US" sz="1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cxnSp>
        <p:nvCxnSpPr>
          <p:cNvPr id="229" name="直接连接符 228"/>
          <p:cNvCxnSpPr>
            <a:cxnSpLocks noChangeShapeType="1"/>
          </p:cNvCxnSpPr>
          <p:nvPr/>
        </p:nvCxnSpPr>
        <p:spPr bwMode="auto">
          <a:xfrm>
            <a:off x="250825" y="3282950"/>
            <a:ext cx="392113" cy="1439863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直接连接符 91"/>
          <p:cNvCxnSpPr>
            <a:cxnSpLocks noChangeShapeType="1"/>
          </p:cNvCxnSpPr>
          <p:nvPr/>
        </p:nvCxnSpPr>
        <p:spPr bwMode="auto">
          <a:xfrm flipH="1">
            <a:off x="5795963" y="3535363"/>
            <a:ext cx="1279525" cy="3810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4" name="直接连接符 93"/>
          <p:cNvCxnSpPr>
            <a:cxnSpLocks noChangeShapeType="1"/>
          </p:cNvCxnSpPr>
          <p:nvPr/>
        </p:nvCxnSpPr>
        <p:spPr bwMode="auto">
          <a:xfrm flipH="1">
            <a:off x="7372350" y="1268413"/>
            <a:ext cx="684213" cy="28892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7" name="直接连接符 96"/>
          <p:cNvCxnSpPr>
            <a:cxnSpLocks noChangeShapeType="1"/>
          </p:cNvCxnSpPr>
          <p:nvPr/>
        </p:nvCxnSpPr>
        <p:spPr bwMode="auto">
          <a:xfrm flipH="1">
            <a:off x="5775325" y="1557338"/>
            <a:ext cx="1549400" cy="196532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3" name="直接连接符 102"/>
          <p:cNvCxnSpPr>
            <a:cxnSpLocks noChangeShapeType="1"/>
          </p:cNvCxnSpPr>
          <p:nvPr/>
        </p:nvCxnSpPr>
        <p:spPr bwMode="auto">
          <a:xfrm flipH="1" flipV="1">
            <a:off x="8070850" y="1319213"/>
            <a:ext cx="749300" cy="105410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4" name="流程图: 联系 103"/>
          <p:cNvSpPr/>
          <p:nvPr/>
        </p:nvSpPr>
        <p:spPr bwMode="auto">
          <a:xfrm>
            <a:off x="8748464" y="2372722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109" name="流程图: 联系 108"/>
          <p:cNvSpPr/>
          <p:nvPr/>
        </p:nvSpPr>
        <p:spPr bwMode="auto">
          <a:xfrm>
            <a:off x="8893024" y="731408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110" name="直接连接符 109"/>
          <p:cNvCxnSpPr>
            <a:cxnSpLocks noChangeShapeType="1"/>
          </p:cNvCxnSpPr>
          <p:nvPr/>
        </p:nvCxnSpPr>
        <p:spPr bwMode="auto">
          <a:xfrm flipH="1">
            <a:off x="8056563" y="854075"/>
            <a:ext cx="857250" cy="388938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接连接符 111"/>
          <p:cNvCxnSpPr>
            <a:cxnSpLocks noChangeShapeType="1"/>
          </p:cNvCxnSpPr>
          <p:nvPr/>
        </p:nvCxnSpPr>
        <p:spPr bwMode="auto">
          <a:xfrm flipH="1" flipV="1">
            <a:off x="5480050" y="962025"/>
            <a:ext cx="1871663" cy="646113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直接连接符 151"/>
          <p:cNvCxnSpPr>
            <a:cxnSpLocks noChangeShapeType="1"/>
          </p:cNvCxnSpPr>
          <p:nvPr/>
        </p:nvCxnSpPr>
        <p:spPr bwMode="auto">
          <a:xfrm flipH="1" flipV="1">
            <a:off x="5724525" y="3535363"/>
            <a:ext cx="165100" cy="598487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9" name="直接连接符 218"/>
          <p:cNvCxnSpPr>
            <a:cxnSpLocks noChangeShapeType="1"/>
          </p:cNvCxnSpPr>
          <p:nvPr/>
        </p:nvCxnSpPr>
        <p:spPr bwMode="auto">
          <a:xfrm>
            <a:off x="4564063" y="2644775"/>
            <a:ext cx="1106487" cy="877888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1" name="直接连接符 230"/>
          <p:cNvCxnSpPr>
            <a:cxnSpLocks noChangeShapeType="1"/>
          </p:cNvCxnSpPr>
          <p:nvPr/>
        </p:nvCxnSpPr>
        <p:spPr bwMode="auto">
          <a:xfrm>
            <a:off x="127000" y="2555875"/>
            <a:ext cx="104775" cy="639763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7" name="直接连接符 236"/>
          <p:cNvCxnSpPr>
            <a:cxnSpLocks noChangeShapeType="1"/>
          </p:cNvCxnSpPr>
          <p:nvPr/>
        </p:nvCxnSpPr>
        <p:spPr bwMode="auto">
          <a:xfrm flipV="1">
            <a:off x="179388" y="2300288"/>
            <a:ext cx="266700" cy="37782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9" name="直接连接符 238"/>
          <p:cNvCxnSpPr>
            <a:cxnSpLocks noChangeShapeType="1"/>
          </p:cNvCxnSpPr>
          <p:nvPr/>
        </p:nvCxnSpPr>
        <p:spPr bwMode="auto">
          <a:xfrm flipV="1">
            <a:off x="642938" y="1487488"/>
            <a:ext cx="771525" cy="41275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1" name="直接连接符 240"/>
          <p:cNvCxnSpPr>
            <a:cxnSpLocks noChangeShapeType="1"/>
          </p:cNvCxnSpPr>
          <p:nvPr/>
        </p:nvCxnSpPr>
        <p:spPr bwMode="auto">
          <a:xfrm flipV="1">
            <a:off x="1525588" y="908050"/>
            <a:ext cx="1055687" cy="519113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5" name="直接连接符 244"/>
          <p:cNvCxnSpPr>
            <a:cxnSpLocks noChangeShapeType="1"/>
          </p:cNvCxnSpPr>
          <p:nvPr/>
        </p:nvCxnSpPr>
        <p:spPr bwMode="auto">
          <a:xfrm flipV="1">
            <a:off x="3779838" y="257175"/>
            <a:ext cx="1336675" cy="55245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7" name="流程图: 联系 166"/>
          <p:cNvSpPr/>
          <p:nvPr/>
        </p:nvSpPr>
        <p:spPr bwMode="auto">
          <a:xfrm>
            <a:off x="4542456" y="2624010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190" name="流程图: 联系 189"/>
          <p:cNvSpPr/>
          <p:nvPr/>
        </p:nvSpPr>
        <p:spPr bwMode="auto">
          <a:xfrm>
            <a:off x="106677" y="2534242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192" name="流程图: 联系 191"/>
          <p:cNvSpPr/>
          <p:nvPr/>
        </p:nvSpPr>
        <p:spPr bwMode="auto">
          <a:xfrm>
            <a:off x="564166" y="1825490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56" name="流程图: 联系 255"/>
          <p:cNvSpPr/>
          <p:nvPr/>
        </p:nvSpPr>
        <p:spPr bwMode="auto">
          <a:xfrm>
            <a:off x="5853855" y="4112298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80" name="流程图: 联系 279"/>
          <p:cNvSpPr/>
          <p:nvPr/>
        </p:nvSpPr>
        <p:spPr bwMode="auto">
          <a:xfrm>
            <a:off x="178685" y="3139215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306" name="直接连接符 305"/>
          <p:cNvCxnSpPr>
            <a:cxnSpLocks noChangeShapeType="1"/>
          </p:cNvCxnSpPr>
          <p:nvPr/>
        </p:nvCxnSpPr>
        <p:spPr bwMode="auto">
          <a:xfrm flipV="1">
            <a:off x="4505325" y="3573463"/>
            <a:ext cx="1219200" cy="661987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7" name="流程图: 联系 306"/>
          <p:cNvSpPr/>
          <p:nvPr/>
        </p:nvSpPr>
        <p:spPr bwMode="auto">
          <a:xfrm>
            <a:off x="4427984" y="4183594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308" name="流程图: 联系 307"/>
          <p:cNvSpPr/>
          <p:nvPr/>
        </p:nvSpPr>
        <p:spPr bwMode="auto">
          <a:xfrm>
            <a:off x="5652120" y="3501008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94" name="流程图: 联系 293"/>
          <p:cNvSpPr/>
          <p:nvPr/>
        </p:nvSpPr>
        <p:spPr bwMode="auto">
          <a:xfrm>
            <a:off x="256821" y="4512357"/>
            <a:ext cx="432048" cy="358452"/>
          </a:xfrm>
          <a:prstGeom prst="flowChartConnector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36000" rIns="0" bIns="0"/>
          <a:lstStyle/>
          <a:p>
            <a:pPr algn="ctr">
              <a:defRPr/>
            </a:pPr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终点</a:t>
            </a:r>
            <a:endParaRPr lang="zh-CN" altLang="en-US" sz="1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sp>
        <p:nvSpPr>
          <p:cNvPr id="42" name="流程图: 联系 41"/>
          <p:cNvSpPr/>
          <p:nvPr/>
        </p:nvSpPr>
        <p:spPr bwMode="auto">
          <a:xfrm>
            <a:off x="7947254" y="1196752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148" name="直接连接符 147"/>
          <p:cNvCxnSpPr>
            <a:cxnSpLocks noChangeShapeType="1"/>
          </p:cNvCxnSpPr>
          <p:nvPr/>
        </p:nvCxnSpPr>
        <p:spPr bwMode="auto">
          <a:xfrm flipV="1">
            <a:off x="5256213" y="1017588"/>
            <a:ext cx="222250" cy="48895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4" name="直接连接符 113"/>
          <p:cNvCxnSpPr>
            <a:cxnSpLocks noChangeShapeType="1"/>
          </p:cNvCxnSpPr>
          <p:nvPr/>
        </p:nvCxnSpPr>
        <p:spPr bwMode="auto">
          <a:xfrm flipH="1" flipV="1">
            <a:off x="5127625" y="234950"/>
            <a:ext cx="396875" cy="795338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流程图: 联系 154"/>
          <p:cNvSpPr/>
          <p:nvPr/>
        </p:nvSpPr>
        <p:spPr bwMode="auto">
          <a:xfrm>
            <a:off x="5156744" y="1484784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157" name="直接连接符 156"/>
          <p:cNvCxnSpPr>
            <a:cxnSpLocks noChangeShapeType="1"/>
          </p:cNvCxnSpPr>
          <p:nvPr/>
        </p:nvCxnSpPr>
        <p:spPr bwMode="auto">
          <a:xfrm flipV="1">
            <a:off x="4067175" y="962025"/>
            <a:ext cx="1406525" cy="59690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0" name="流程图: 联系 69"/>
          <p:cNvSpPr/>
          <p:nvPr/>
        </p:nvSpPr>
        <p:spPr bwMode="auto">
          <a:xfrm>
            <a:off x="5023892" y="188640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169" name="直接连接符 168"/>
          <p:cNvCxnSpPr>
            <a:cxnSpLocks noChangeShapeType="1"/>
          </p:cNvCxnSpPr>
          <p:nvPr/>
        </p:nvCxnSpPr>
        <p:spPr bwMode="auto">
          <a:xfrm flipH="1" flipV="1">
            <a:off x="3492500" y="395288"/>
            <a:ext cx="236538" cy="43497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3" name="流程图: 联系 172"/>
          <p:cNvSpPr/>
          <p:nvPr/>
        </p:nvSpPr>
        <p:spPr bwMode="auto">
          <a:xfrm>
            <a:off x="3678876" y="794954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180" name="流程图: 联系 179"/>
          <p:cNvSpPr/>
          <p:nvPr/>
        </p:nvSpPr>
        <p:spPr bwMode="auto">
          <a:xfrm>
            <a:off x="4007892" y="1460985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184" name="直接连接符 183"/>
          <p:cNvCxnSpPr>
            <a:cxnSpLocks noChangeShapeType="1"/>
          </p:cNvCxnSpPr>
          <p:nvPr/>
        </p:nvCxnSpPr>
        <p:spPr bwMode="auto">
          <a:xfrm flipV="1">
            <a:off x="2901950" y="866775"/>
            <a:ext cx="776288" cy="42545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6" name="直接连接符 205"/>
          <p:cNvCxnSpPr>
            <a:cxnSpLocks noChangeShapeType="1"/>
          </p:cNvCxnSpPr>
          <p:nvPr/>
        </p:nvCxnSpPr>
        <p:spPr bwMode="auto">
          <a:xfrm flipV="1">
            <a:off x="2555875" y="388938"/>
            <a:ext cx="1055688" cy="519112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6" name="流程图: 联系 235"/>
          <p:cNvSpPr/>
          <p:nvPr/>
        </p:nvSpPr>
        <p:spPr bwMode="auto">
          <a:xfrm>
            <a:off x="2778572" y="1271580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240" name="直接连接符 239"/>
          <p:cNvCxnSpPr>
            <a:cxnSpLocks noChangeShapeType="1"/>
          </p:cNvCxnSpPr>
          <p:nvPr/>
        </p:nvCxnSpPr>
        <p:spPr bwMode="auto">
          <a:xfrm>
            <a:off x="1531938" y="1493838"/>
            <a:ext cx="242887" cy="58420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4" name="流程图: 联系 243"/>
          <p:cNvSpPr/>
          <p:nvPr/>
        </p:nvSpPr>
        <p:spPr bwMode="auto">
          <a:xfrm>
            <a:off x="1691680" y="1973512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248" name="直接连接符 247"/>
          <p:cNvCxnSpPr>
            <a:cxnSpLocks noChangeShapeType="1"/>
          </p:cNvCxnSpPr>
          <p:nvPr/>
        </p:nvCxnSpPr>
        <p:spPr bwMode="auto">
          <a:xfrm flipV="1">
            <a:off x="414338" y="1911350"/>
            <a:ext cx="268287" cy="37782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4" name="直接连接符 253"/>
          <p:cNvCxnSpPr>
            <a:cxnSpLocks noChangeShapeType="1"/>
          </p:cNvCxnSpPr>
          <p:nvPr/>
        </p:nvCxnSpPr>
        <p:spPr bwMode="auto">
          <a:xfrm>
            <a:off x="436563" y="2266950"/>
            <a:ext cx="315912" cy="81597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0" name="流程图: 联系 249"/>
          <p:cNvSpPr/>
          <p:nvPr/>
        </p:nvSpPr>
        <p:spPr bwMode="auto">
          <a:xfrm>
            <a:off x="345967" y="2217094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60" name="流程图: 联系 259"/>
          <p:cNvSpPr/>
          <p:nvPr/>
        </p:nvSpPr>
        <p:spPr bwMode="auto">
          <a:xfrm>
            <a:off x="668524" y="2996952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3" name="流程图: 联系 22"/>
          <p:cNvSpPr/>
          <p:nvPr/>
        </p:nvSpPr>
        <p:spPr bwMode="auto">
          <a:xfrm>
            <a:off x="7228027" y="1484784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179" name="流程图: 联系 178"/>
          <p:cNvSpPr/>
          <p:nvPr/>
        </p:nvSpPr>
        <p:spPr bwMode="auto">
          <a:xfrm>
            <a:off x="5400935" y="907477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172" name="流程图: 联系 171"/>
          <p:cNvSpPr/>
          <p:nvPr/>
        </p:nvSpPr>
        <p:spPr bwMode="auto">
          <a:xfrm>
            <a:off x="3462852" y="371392"/>
            <a:ext cx="144612" cy="177288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195" name="流程图: 联系 194"/>
          <p:cNvSpPr/>
          <p:nvPr/>
        </p:nvSpPr>
        <p:spPr bwMode="auto">
          <a:xfrm>
            <a:off x="1414736" y="1415580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11" name="流程图: 联系 210"/>
          <p:cNvSpPr/>
          <p:nvPr/>
        </p:nvSpPr>
        <p:spPr bwMode="auto">
          <a:xfrm>
            <a:off x="2509316" y="873924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4273550" y="3763963"/>
            <a:ext cx="2954338" cy="64611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600" b="1" dirty="0">
                <a:ln w="1905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深度优先搜索</a:t>
            </a:r>
          </a:p>
        </p:txBody>
      </p:sp>
      <p:sp>
        <p:nvSpPr>
          <p:cNvPr id="267" name="矩形 266"/>
          <p:cNvSpPr/>
          <p:nvPr/>
        </p:nvSpPr>
        <p:spPr>
          <a:xfrm>
            <a:off x="4294188" y="5591175"/>
            <a:ext cx="3878262" cy="646113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600" b="1" dirty="0">
                <a:ln w="1905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：不能保证最短！</a:t>
            </a:r>
          </a:p>
        </p:txBody>
      </p:sp>
      <p:sp>
        <p:nvSpPr>
          <p:cNvPr id="268" name="矩形 267"/>
          <p:cNvSpPr/>
          <p:nvPr/>
        </p:nvSpPr>
        <p:spPr>
          <a:xfrm>
            <a:off x="1258888" y="5003800"/>
            <a:ext cx="6621462" cy="585788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1905"/>
                <a:solidFill>
                  <a:srgbClr val="0000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楷体" pitchFamily="49" charset="-122"/>
              </a:rPr>
              <a:t>扩展节点数：</a:t>
            </a:r>
            <a:r>
              <a:rPr lang="en-US" altLang="zh-CN" sz="3200" b="1" dirty="0">
                <a:ln w="1905"/>
                <a:solidFill>
                  <a:srgbClr val="0000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楷体" pitchFamily="49" charset="-122"/>
              </a:rPr>
              <a:t>25</a:t>
            </a:r>
            <a:r>
              <a:rPr lang="zh-CN" altLang="en-US" sz="3200" b="1" dirty="0">
                <a:ln w="1905"/>
                <a:solidFill>
                  <a:srgbClr val="0000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楷体" pitchFamily="49" charset="-122"/>
              </a:rPr>
              <a:t>，路径长度：</a:t>
            </a:r>
            <a:r>
              <a:rPr lang="en-US" altLang="zh-CN" sz="3200" b="1" dirty="0">
                <a:ln w="1905"/>
                <a:solidFill>
                  <a:srgbClr val="0000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楷体" pitchFamily="49" charset="-122"/>
              </a:rPr>
              <a:t>8.9km</a:t>
            </a:r>
            <a:endParaRPr lang="zh-CN" altLang="en-US" sz="3200" b="1" dirty="0">
              <a:ln w="1905"/>
              <a:solidFill>
                <a:srgbClr val="0000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楷体" pitchFamily="49" charset="-122"/>
            </a:endParaRPr>
          </a:p>
        </p:txBody>
      </p:sp>
      <p:sp>
        <p:nvSpPr>
          <p:cNvPr id="16392" name="圆角矩形 16391"/>
          <p:cNvSpPr>
            <a:spLocks noChangeArrowheads="1"/>
          </p:cNvSpPr>
          <p:nvPr/>
        </p:nvSpPr>
        <p:spPr bwMode="auto">
          <a:xfrm>
            <a:off x="6550025" y="5003800"/>
            <a:ext cx="1330325" cy="585788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68" name="直接连接符 67"/>
          <p:cNvCxnSpPr/>
          <p:nvPr/>
        </p:nvCxnSpPr>
        <p:spPr bwMode="auto">
          <a:xfrm flipV="1">
            <a:off x="4943475" y="6232525"/>
            <a:ext cx="3003550" cy="4763"/>
          </a:xfrm>
          <a:prstGeom prst="line">
            <a:avLst/>
          </a:prstGeom>
          <a:ln>
            <a:solidFill>
              <a:srgbClr val="7030A0"/>
            </a:solidFill>
            <a:headEnd type="none" w="med" len="med"/>
            <a:tailEnd type="none" w="med" len="med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50867E-6 L 0.15469 -0.46289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26" y="-2314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74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469 -0.46289 L -0.40451 -0.52578 " pathEditMode="relative" rAng="0" ptsTypes="AA">
                                      <p:cBhvr>
                                        <p:cTn id="75" dur="3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69" y="-3145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2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2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2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2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2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2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9250"/>
                            </p:stCondLst>
                            <p:childTnLst>
                              <p:par>
                                <p:cTn id="125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451 -0.52578 L -0.31788 0.27145 " pathEditMode="relative" rAng="0" ptsTypes="AA">
                                      <p:cBhvr>
                                        <p:cTn id="126" dur="2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39861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25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25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0" dur="2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2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6" dur="2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2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2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2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2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25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25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 nodeType="afterGroup">
                            <p:stCondLst>
                              <p:cond delay="11750"/>
                            </p:stCondLst>
                            <p:childTnLst>
                              <p:par>
                                <p:cTn id="17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3" dur="1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4" dur="1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6" dur="1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7" dur="1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9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0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1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3" dur="1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5" dur="1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6" dur="1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9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" dur="1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2" dur="1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1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5" dur="1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7" dur="1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8" dur="1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0" dur="1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1" dur="1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3" dur="1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4" dur="1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6" dur="1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7" dur="1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9" dur="1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0" dur="1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1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 animBg="1"/>
      <p:bldP spid="264" grpId="1" animBg="1"/>
      <p:bldP spid="264" grpId="2" animBg="1"/>
      <p:bldP spid="264" grpId="3" animBg="1"/>
      <p:bldP spid="267" grpId="0" animBg="1"/>
      <p:bldP spid="268" grpId="0" animBg="1"/>
      <p:bldP spid="1639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组合 16393"/>
          <p:cNvGrpSpPr>
            <a:grpSpLocks/>
          </p:cNvGrpSpPr>
          <p:nvPr/>
        </p:nvGrpSpPr>
        <p:grpSpPr bwMode="auto">
          <a:xfrm>
            <a:off x="-36513" y="1588"/>
            <a:ext cx="9183688" cy="6858000"/>
            <a:chOff x="-36512" y="1588"/>
            <a:chExt cx="9183687" cy="6858000"/>
          </a:xfrm>
        </p:grpSpPr>
        <p:grpSp>
          <p:nvGrpSpPr>
            <p:cNvPr id="18661" name="组合 16395"/>
            <p:cNvGrpSpPr>
              <a:grpSpLocks/>
            </p:cNvGrpSpPr>
            <p:nvPr/>
          </p:nvGrpSpPr>
          <p:grpSpPr bwMode="auto">
            <a:xfrm>
              <a:off x="-3175" y="1588"/>
              <a:ext cx="9150350" cy="6858000"/>
              <a:chOff x="-3175" y="1588"/>
              <a:chExt cx="9150350" cy="6858000"/>
            </a:xfrm>
          </p:grpSpPr>
          <p:pic>
            <p:nvPicPr>
              <p:cNvPr id="18665" name="Picture 8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175" y="1588"/>
                <a:ext cx="9150350" cy="6858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" name="Picture 9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0035" y="2870954"/>
                <a:ext cx="1296144" cy="971027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008000"/>
                  </a:clrFrom>
                  <a:clrTo>
                    <a:srgbClr val="008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804025" y="2565400"/>
                <a:ext cx="1792288" cy="41275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662" name="组合 288"/>
            <p:cNvGrpSpPr>
              <a:grpSpLocks/>
            </p:cNvGrpSpPr>
            <p:nvPr/>
          </p:nvGrpSpPr>
          <p:grpSpPr bwMode="auto">
            <a:xfrm>
              <a:off x="-36512" y="3140968"/>
              <a:ext cx="1144538" cy="1471702"/>
              <a:chOff x="-36512" y="3140968"/>
              <a:chExt cx="1144538" cy="1471702"/>
            </a:xfrm>
          </p:grpSpPr>
          <p:pic>
            <p:nvPicPr>
              <p:cNvPr id="18663" name="Picture 1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" b="27972"/>
              <a:stretch>
                <a:fillRect/>
              </a:stretch>
            </p:blipFill>
            <p:spPr bwMode="auto">
              <a:xfrm>
                <a:off x="-36512" y="3429000"/>
                <a:ext cx="1144538" cy="11836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91" name="TextBox 290"/>
              <p:cNvSpPr txBox="1"/>
              <p:nvPr/>
            </p:nvSpPr>
            <p:spPr>
              <a:xfrm>
                <a:off x="-12699" y="3141663"/>
                <a:ext cx="307975" cy="127793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zh-CN" altLang="en-US" sz="11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宋体" charset="-122"/>
                  </a:rPr>
                  <a:t>圣</a:t>
                </a:r>
                <a:r>
                  <a:rPr lang="en-US" altLang="zh-CN" sz="11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宋体" charset="-122"/>
                  </a:rPr>
                  <a:t>·</a:t>
                </a:r>
                <a:r>
                  <a:rPr lang="zh-CN" altLang="en-US" sz="11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宋体" charset="-122"/>
                  </a:rPr>
                  <a:t>索菲亚教堂</a:t>
                </a:r>
              </a:p>
            </p:txBody>
          </p:sp>
        </p:grpSp>
      </p:grp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4032250"/>
            <a:ext cx="3773488" cy="284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流程图: 联系 4"/>
          <p:cNvSpPr/>
          <p:nvPr/>
        </p:nvSpPr>
        <p:spPr bwMode="auto">
          <a:xfrm>
            <a:off x="7084011" y="3356467"/>
            <a:ext cx="432048" cy="358452"/>
          </a:xfrm>
          <a:prstGeom prst="flowChartConnector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36000" rIns="0" bIns="0"/>
          <a:lstStyle/>
          <a:p>
            <a:pPr algn="ctr">
              <a:defRPr/>
            </a:pPr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起点</a:t>
            </a:r>
            <a:endParaRPr lang="zh-CN" altLang="en-US" sz="1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sp>
        <p:nvSpPr>
          <p:cNvPr id="40" name="流程图: 联系 39"/>
          <p:cNvSpPr/>
          <p:nvPr/>
        </p:nvSpPr>
        <p:spPr bwMode="auto">
          <a:xfrm>
            <a:off x="6807463" y="6381304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8" name="流程图: 联系 47"/>
          <p:cNvSpPr/>
          <p:nvPr/>
        </p:nvSpPr>
        <p:spPr bwMode="auto">
          <a:xfrm>
            <a:off x="4932040" y="6280740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6" name="流程图: 联系 55"/>
          <p:cNvSpPr/>
          <p:nvPr/>
        </p:nvSpPr>
        <p:spPr bwMode="auto">
          <a:xfrm>
            <a:off x="5220072" y="4149080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92" name="直接连接符 91"/>
          <p:cNvCxnSpPr>
            <a:cxnSpLocks noChangeShapeType="1"/>
          </p:cNvCxnSpPr>
          <p:nvPr/>
        </p:nvCxnSpPr>
        <p:spPr bwMode="auto">
          <a:xfrm flipH="1">
            <a:off x="5795963" y="3535363"/>
            <a:ext cx="1279525" cy="3810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4" name="直接连接符 93"/>
          <p:cNvCxnSpPr>
            <a:cxnSpLocks noChangeShapeType="1"/>
          </p:cNvCxnSpPr>
          <p:nvPr/>
        </p:nvCxnSpPr>
        <p:spPr bwMode="auto">
          <a:xfrm flipH="1">
            <a:off x="7372350" y="1268413"/>
            <a:ext cx="684213" cy="28892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7" name="直接连接符 96"/>
          <p:cNvCxnSpPr>
            <a:cxnSpLocks noChangeShapeType="1"/>
          </p:cNvCxnSpPr>
          <p:nvPr/>
        </p:nvCxnSpPr>
        <p:spPr bwMode="auto">
          <a:xfrm flipH="1">
            <a:off x="5775325" y="1557338"/>
            <a:ext cx="1549400" cy="196532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3" name="直接连接符 102"/>
          <p:cNvCxnSpPr>
            <a:cxnSpLocks noChangeShapeType="1"/>
          </p:cNvCxnSpPr>
          <p:nvPr/>
        </p:nvCxnSpPr>
        <p:spPr bwMode="auto">
          <a:xfrm flipH="1" flipV="1">
            <a:off x="8091488" y="1268413"/>
            <a:ext cx="728662" cy="110490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4" name="流程图: 联系 103"/>
          <p:cNvSpPr/>
          <p:nvPr/>
        </p:nvSpPr>
        <p:spPr bwMode="auto">
          <a:xfrm>
            <a:off x="8748464" y="2372722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109" name="流程图: 联系 108"/>
          <p:cNvSpPr/>
          <p:nvPr/>
        </p:nvSpPr>
        <p:spPr bwMode="auto">
          <a:xfrm>
            <a:off x="8893024" y="731408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110" name="直接连接符 109"/>
          <p:cNvCxnSpPr>
            <a:cxnSpLocks noChangeShapeType="1"/>
          </p:cNvCxnSpPr>
          <p:nvPr/>
        </p:nvCxnSpPr>
        <p:spPr bwMode="auto">
          <a:xfrm flipH="1">
            <a:off x="8056563" y="854075"/>
            <a:ext cx="857250" cy="388938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接连接符 111"/>
          <p:cNvCxnSpPr>
            <a:cxnSpLocks noChangeShapeType="1"/>
          </p:cNvCxnSpPr>
          <p:nvPr/>
        </p:nvCxnSpPr>
        <p:spPr bwMode="auto">
          <a:xfrm flipH="1" flipV="1">
            <a:off x="5480050" y="962025"/>
            <a:ext cx="1871663" cy="646113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4" name="直接连接符 113"/>
          <p:cNvCxnSpPr>
            <a:cxnSpLocks noChangeShapeType="1"/>
          </p:cNvCxnSpPr>
          <p:nvPr/>
        </p:nvCxnSpPr>
        <p:spPr bwMode="auto">
          <a:xfrm flipH="1" flipV="1">
            <a:off x="5127625" y="234950"/>
            <a:ext cx="346075" cy="71120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" name="直接连接符 134"/>
          <p:cNvCxnSpPr>
            <a:cxnSpLocks noChangeShapeType="1"/>
          </p:cNvCxnSpPr>
          <p:nvPr/>
        </p:nvCxnSpPr>
        <p:spPr bwMode="auto">
          <a:xfrm flipV="1">
            <a:off x="5959475" y="5661025"/>
            <a:ext cx="49213" cy="64770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1" name="直接连接符 140"/>
          <p:cNvCxnSpPr>
            <a:cxnSpLocks noChangeShapeType="1"/>
          </p:cNvCxnSpPr>
          <p:nvPr/>
        </p:nvCxnSpPr>
        <p:spPr bwMode="auto">
          <a:xfrm>
            <a:off x="5954713" y="6334125"/>
            <a:ext cx="852487" cy="119063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0" name="直接连接符 149"/>
          <p:cNvCxnSpPr>
            <a:cxnSpLocks noChangeShapeType="1"/>
          </p:cNvCxnSpPr>
          <p:nvPr/>
        </p:nvCxnSpPr>
        <p:spPr bwMode="auto">
          <a:xfrm flipH="1" flipV="1">
            <a:off x="5926138" y="4659313"/>
            <a:ext cx="68262" cy="98742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直接连接符 151"/>
          <p:cNvCxnSpPr>
            <a:cxnSpLocks noChangeShapeType="1"/>
          </p:cNvCxnSpPr>
          <p:nvPr/>
        </p:nvCxnSpPr>
        <p:spPr bwMode="auto">
          <a:xfrm flipH="1" flipV="1">
            <a:off x="5724525" y="3535363"/>
            <a:ext cx="165100" cy="598487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6" name="直接连接符 155"/>
          <p:cNvCxnSpPr>
            <a:cxnSpLocks noChangeShapeType="1"/>
          </p:cNvCxnSpPr>
          <p:nvPr/>
        </p:nvCxnSpPr>
        <p:spPr bwMode="auto">
          <a:xfrm flipV="1">
            <a:off x="6027738" y="5437188"/>
            <a:ext cx="917575" cy="141287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6" name="直接连接符 175"/>
          <p:cNvCxnSpPr>
            <a:cxnSpLocks noChangeShapeType="1"/>
          </p:cNvCxnSpPr>
          <p:nvPr/>
        </p:nvCxnSpPr>
        <p:spPr bwMode="auto">
          <a:xfrm flipV="1">
            <a:off x="5030788" y="5956300"/>
            <a:ext cx="269875" cy="34607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直接连接符 177"/>
          <p:cNvCxnSpPr>
            <a:cxnSpLocks noChangeShapeType="1"/>
          </p:cNvCxnSpPr>
          <p:nvPr/>
        </p:nvCxnSpPr>
        <p:spPr bwMode="auto">
          <a:xfrm flipV="1">
            <a:off x="5526088" y="5106988"/>
            <a:ext cx="55562" cy="484187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1" name="直接连接符 180"/>
          <p:cNvCxnSpPr>
            <a:cxnSpLocks noChangeShapeType="1"/>
          </p:cNvCxnSpPr>
          <p:nvPr/>
        </p:nvCxnSpPr>
        <p:spPr bwMode="auto">
          <a:xfrm flipV="1">
            <a:off x="5561013" y="4675188"/>
            <a:ext cx="349250" cy="48260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接连接符 182"/>
          <p:cNvCxnSpPr>
            <a:cxnSpLocks noChangeShapeType="1"/>
          </p:cNvCxnSpPr>
          <p:nvPr/>
        </p:nvCxnSpPr>
        <p:spPr bwMode="auto">
          <a:xfrm>
            <a:off x="3708400" y="4675188"/>
            <a:ext cx="371475" cy="26670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6" name="直接连接符 185"/>
          <p:cNvCxnSpPr>
            <a:cxnSpLocks noChangeShapeType="1"/>
          </p:cNvCxnSpPr>
          <p:nvPr/>
        </p:nvCxnSpPr>
        <p:spPr bwMode="auto">
          <a:xfrm flipV="1">
            <a:off x="5364163" y="4198938"/>
            <a:ext cx="503237" cy="2222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直接连接符 186"/>
          <p:cNvCxnSpPr>
            <a:cxnSpLocks noChangeShapeType="1"/>
          </p:cNvCxnSpPr>
          <p:nvPr/>
        </p:nvCxnSpPr>
        <p:spPr bwMode="auto">
          <a:xfrm flipV="1">
            <a:off x="4914900" y="4271963"/>
            <a:ext cx="327025" cy="38735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直接连接符 188"/>
          <p:cNvCxnSpPr>
            <a:cxnSpLocks noChangeShapeType="1"/>
          </p:cNvCxnSpPr>
          <p:nvPr/>
        </p:nvCxnSpPr>
        <p:spPr bwMode="auto">
          <a:xfrm flipV="1">
            <a:off x="2505075" y="6381750"/>
            <a:ext cx="395288" cy="46990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直接连接符 190"/>
          <p:cNvCxnSpPr>
            <a:cxnSpLocks noChangeShapeType="1"/>
          </p:cNvCxnSpPr>
          <p:nvPr/>
        </p:nvCxnSpPr>
        <p:spPr bwMode="auto">
          <a:xfrm>
            <a:off x="1868488" y="6503988"/>
            <a:ext cx="611187" cy="32385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1" name="直接连接符 200"/>
          <p:cNvCxnSpPr>
            <a:cxnSpLocks noChangeShapeType="1"/>
          </p:cNvCxnSpPr>
          <p:nvPr/>
        </p:nvCxnSpPr>
        <p:spPr bwMode="auto">
          <a:xfrm flipV="1">
            <a:off x="625475" y="4567238"/>
            <a:ext cx="706438" cy="25082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直接连接符 204"/>
          <p:cNvCxnSpPr>
            <a:cxnSpLocks noChangeShapeType="1"/>
          </p:cNvCxnSpPr>
          <p:nvPr/>
        </p:nvCxnSpPr>
        <p:spPr bwMode="auto">
          <a:xfrm>
            <a:off x="2555875" y="4021138"/>
            <a:ext cx="222250" cy="63817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9" name="直接连接符 208"/>
          <p:cNvCxnSpPr>
            <a:cxnSpLocks noChangeShapeType="1"/>
          </p:cNvCxnSpPr>
          <p:nvPr/>
        </p:nvCxnSpPr>
        <p:spPr bwMode="auto">
          <a:xfrm>
            <a:off x="4551363" y="4306888"/>
            <a:ext cx="381000" cy="322262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3" name="直接连接符 212"/>
          <p:cNvCxnSpPr>
            <a:cxnSpLocks noChangeShapeType="1"/>
          </p:cNvCxnSpPr>
          <p:nvPr/>
        </p:nvCxnSpPr>
        <p:spPr bwMode="auto">
          <a:xfrm>
            <a:off x="3571875" y="3644900"/>
            <a:ext cx="928688" cy="538163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直接连接符 214"/>
          <p:cNvCxnSpPr>
            <a:cxnSpLocks noChangeShapeType="1"/>
          </p:cNvCxnSpPr>
          <p:nvPr/>
        </p:nvCxnSpPr>
        <p:spPr bwMode="auto">
          <a:xfrm flipV="1">
            <a:off x="2287588" y="3267075"/>
            <a:ext cx="555625" cy="17145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9" name="直接连接符 218"/>
          <p:cNvCxnSpPr>
            <a:cxnSpLocks noChangeShapeType="1"/>
          </p:cNvCxnSpPr>
          <p:nvPr/>
        </p:nvCxnSpPr>
        <p:spPr bwMode="auto">
          <a:xfrm>
            <a:off x="4564063" y="2644775"/>
            <a:ext cx="1106487" cy="877888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" name="直接连接符 225"/>
          <p:cNvCxnSpPr>
            <a:cxnSpLocks noChangeShapeType="1"/>
          </p:cNvCxnSpPr>
          <p:nvPr/>
        </p:nvCxnSpPr>
        <p:spPr bwMode="auto">
          <a:xfrm flipV="1">
            <a:off x="4610100" y="1558925"/>
            <a:ext cx="609600" cy="1109663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5" name="直接连接符 244"/>
          <p:cNvCxnSpPr>
            <a:cxnSpLocks noChangeShapeType="1"/>
          </p:cNvCxnSpPr>
          <p:nvPr/>
        </p:nvCxnSpPr>
        <p:spPr bwMode="auto">
          <a:xfrm flipV="1">
            <a:off x="3779838" y="257175"/>
            <a:ext cx="1336675" cy="55245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7" name="直接连接符 246"/>
          <p:cNvCxnSpPr>
            <a:cxnSpLocks noChangeShapeType="1"/>
          </p:cNvCxnSpPr>
          <p:nvPr/>
        </p:nvCxnSpPr>
        <p:spPr bwMode="auto">
          <a:xfrm flipH="1" flipV="1">
            <a:off x="4284663" y="1973263"/>
            <a:ext cx="287337" cy="69532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9" name="直接连接符 258"/>
          <p:cNvCxnSpPr>
            <a:cxnSpLocks noChangeShapeType="1"/>
          </p:cNvCxnSpPr>
          <p:nvPr/>
        </p:nvCxnSpPr>
        <p:spPr bwMode="auto">
          <a:xfrm flipV="1">
            <a:off x="3635375" y="1957388"/>
            <a:ext cx="644525" cy="41592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5" name="流程图: 联系 274"/>
          <p:cNvSpPr/>
          <p:nvPr/>
        </p:nvSpPr>
        <p:spPr bwMode="auto">
          <a:xfrm>
            <a:off x="5883200" y="6597352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282" name="直接连接符 281"/>
          <p:cNvCxnSpPr>
            <a:cxnSpLocks noChangeShapeType="1"/>
          </p:cNvCxnSpPr>
          <p:nvPr/>
        </p:nvCxnSpPr>
        <p:spPr bwMode="auto">
          <a:xfrm flipV="1">
            <a:off x="3327400" y="1557338"/>
            <a:ext cx="739775" cy="29210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直接连接符 158"/>
          <p:cNvCxnSpPr>
            <a:cxnSpLocks noChangeShapeType="1"/>
          </p:cNvCxnSpPr>
          <p:nvPr/>
        </p:nvCxnSpPr>
        <p:spPr bwMode="auto">
          <a:xfrm flipV="1">
            <a:off x="4284663" y="2668588"/>
            <a:ext cx="325437" cy="382587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1" name="流程图: 联系 160"/>
          <p:cNvSpPr/>
          <p:nvPr/>
        </p:nvSpPr>
        <p:spPr bwMode="auto">
          <a:xfrm>
            <a:off x="4211960" y="2978880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167" name="流程图: 联系 166"/>
          <p:cNvSpPr/>
          <p:nvPr/>
        </p:nvSpPr>
        <p:spPr bwMode="auto">
          <a:xfrm>
            <a:off x="4542456" y="2624010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08" name="流程图: 联系 207"/>
          <p:cNvSpPr/>
          <p:nvPr/>
        </p:nvSpPr>
        <p:spPr bwMode="auto">
          <a:xfrm>
            <a:off x="5936704" y="5517232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10" name="流程图: 联系 209"/>
          <p:cNvSpPr/>
          <p:nvPr/>
        </p:nvSpPr>
        <p:spPr bwMode="auto">
          <a:xfrm>
            <a:off x="5508104" y="5013176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14" name="流程图: 联系 213"/>
          <p:cNvSpPr/>
          <p:nvPr/>
        </p:nvSpPr>
        <p:spPr bwMode="auto">
          <a:xfrm>
            <a:off x="5416500" y="5587232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56" name="流程图: 联系 255"/>
          <p:cNvSpPr/>
          <p:nvPr/>
        </p:nvSpPr>
        <p:spPr bwMode="auto">
          <a:xfrm>
            <a:off x="5853855" y="4112298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57" name="流程图: 联系 256"/>
          <p:cNvSpPr/>
          <p:nvPr/>
        </p:nvSpPr>
        <p:spPr bwMode="auto">
          <a:xfrm>
            <a:off x="5488508" y="6093304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62" name="流程图: 联系 261"/>
          <p:cNvSpPr/>
          <p:nvPr/>
        </p:nvSpPr>
        <p:spPr bwMode="auto">
          <a:xfrm>
            <a:off x="2411760" y="6721492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63" name="流程图: 联系 262"/>
          <p:cNvSpPr/>
          <p:nvPr/>
        </p:nvSpPr>
        <p:spPr bwMode="auto">
          <a:xfrm>
            <a:off x="2706564" y="4660036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271" name="直接连接符 270"/>
          <p:cNvCxnSpPr>
            <a:cxnSpLocks noChangeShapeType="1"/>
          </p:cNvCxnSpPr>
          <p:nvPr/>
        </p:nvCxnSpPr>
        <p:spPr bwMode="auto">
          <a:xfrm>
            <a:off x="2900363" y="6353175"/>
            <a:ext cx="400050" cy="30162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6" name="直接连接符 305"/>
          <p:cNvCxnSpPr>
            <a:cxnSpLocks noChangeShapeType="1"/>
          </p:cNvCxnSpPr>
          <p:nvPr/>
        </p:nvCxnSpPr>
        <p:spPr bwMode="auto">
          <a:xfrm flipV="1">
            <a:off x="4505325" y="3573463"/>
            <a:ext cx="1219200" cy="661987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7" name="流程图: 联系 306"/>
          <p:cNvSpPr/>
          <p:nvPr/>
        </p:nvSpPr>
        <p:spPr bwMode="auto">
          <a:xfrm>
            <a:off x="4427984" y="4183594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94" name="流程图: 联系 293"/>
          <p:cNvSpPr/>
          <p:nvPr/>
        </p:nvSpPr>
        <p:spPr bwMode="auto">
          <a:xfrm>
            <a:off x="256821" y="4512357"/>
            <a:ext cx="432048" cy="358452"/>
          </a:xfrm>
          <a:prstGeom prst="flowChartConnector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36000" rIns="0" bIns="0"/>
          <a:lstStyle/>
          <a:p>
            <a:pPr algn="ctr">
              <a:defRPr/>
            </a:pPr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终点</a:t>
            </a:r>
            <a:endParaRPr lang="zh-CN" altLang="en-US" sz="1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sp>
        <p:nvSpPr>
          <p:cNvPr id="308" name="流程图: 联系 307"/>
          <p:cNvSpPr/>
          <p:nvPr/>
        </p:nvSpPr>
        <p:spPr bwMode="auto">
          <a:xfrm>
            <a:off x="5652120" y="3501008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3" name="流程图: 联系 22"/>
          <p:cNvSpPr/>
          <p:nvPr/>
        </p:nvSpPr>
        <p:spPr bwMode="auto">
          <a:xfrm>
            <a:off x="7228027" y="1484784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2" name="流程图: 联系 41"/>
          <p:cNvSpPr/>
          <p:nvPr/>
        </p:nvSpPr>
        <p:spPr bwMode="auto">
          <a:xfrm>
            <a:off x="7947254" y="1196752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148" name="直接连接符 147"/>
          <p:cNvCxnSpPr>
            <a:cxnSpLocks noChangeShapeType="1"/>
          </p:cNvCxnSpPr>
          <p:nvPr/>
        </p:nvCxnSpPr>
        <p:spPr bwMode="auto">
          <a:xfrm flipV="1">
            <a:off x="5205413" y="1027113"/>
            <a:ext cx="304800" cy="57785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1" name="流程图: 联系 150"/>
          <p:cNvSpPr/>
          <p:nvPr/>
        </p:nvSpPr>
        <p:spPr bwMode="auto">
          <a:xfrm>
            <a:off x="5156744" y="1484784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153" name="直接连接符 152"/>
          <p:cNvCxnSpPr>
            <a:cxnSpLocks noChangeShapeType="1"/>
          </p:cNvCxnSpPr>
          <p:nvPr/>
        </p:nvCxnSpPr>
        <p:spPr bwMode="auto">
          <a:xfrm flipH="1" flipV="1">
            <a:off x="4067175" y="1557338"/>
            <a:ext cx="212725" cy="414337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5" name="直接连接符 154"/>
          <p:cNvCxnSpPr>
            <a:cxnSpLocks noChangeShapeType="1"/>
          </p:cNvCxnSpPr>
          <p:nvPr/>
        </p:nvCxnSpPr>
        <p:spPr bwMode="auto">
          <a:xfrm flipH="1" flipV="1">
            <a:off x="3746500" y="830263"/>
            <a:ext cx="355600" cy="77470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" name="直接连接符 163"/>
          <p:cNvCxnSpPr>
            <a:cxnSpLocks noChangeShapeType="1"/>
          </p:cNvCxnSpPr>
          <p:nvPr/>
        </p:nvCxnSpPr>
        <p:spPr bwMode="auto">
          <a:xfrm flipV="1">
            <a:off x="4067175" y="992188"/>
            <a:ext cx="1420813" cy="56515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6" name="流程图: 联系 165"/>
          <p:cNvSpPr/>
          <p:nvPr/>
        </p:nvSpPr>
        <p:spPr bwMode="auto">
          <a:xfrm>
            <a:off x="4007892" y="1460985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169" name="流程图: 联系 168"/>
          <p:cNvSpPr/>
          <p:nvPr/>
        </p:nvSpPr>
        <p:spPr bwMode="auto">
          <a:xfrm>
            <a:off x="3707904" y="809468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170" name="流程图: 联系 169"/>
          <p:cNvSpPr/>
          <p:nvPr/>
        </p:nvSpPr>
        <p:spPr bwMode="auto">
          <a:xfrm>
            <a:off x="4208312" y="1916832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173" name="直接连接符 172"/>
          <p:cNvCxnSpPr>
            <a:cxnSpLocks noChangeShapeType="1"/>
          </p:cNvCxnSpPr>
          <p:nvPr/>
        </p:nvCxnSpPr>
        <p:spPr bwMode="auto">
          <a:xfrm flipH="1" flipV="1">
            <a:off x="2851150" y="1341438"/>
            <a:ext cx="439738" cy="55562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0" name="直接连接符 179"/>
          <p:cNvCxnSpPr>
            <a:cxnSpLocks noChangeShapeType="1"/>
          </p:cNvCxnSpPr>
          <p:nvPr/>
        </p:nvCxnSpPr>
        <p:spPr bwMode="auto">
          <a:xfrm flipV="1">
            <a:off x="2843213" y="881063"/>
            <a:ext cx="885825" cy="46037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51" name="直接连接符 184"/>
          <p:cNvCxnSpPr>
            <a:cxnSpLocks noChangeShapeType="1"/>
          </p:cNvCxnSpPr>
          <p:nvPr/>
        </p:nvCxnSpPr>
        <p:spPr bwMode="auto">
          <a:xfrm flipH="1" flipV="1">
            <a:off x="3532188" y="442913"/>
            <a:ext cx="209550" cy="38735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6" name="流程图: 联系 205"/>
          <p:cNvSpPr/>
          <p:nvPr/>
        </p:nvSpPr>
        <p:spPr bwMode="auto">
          <a:xfrm>
            <a:off x="3228504" y="1827946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12" name="流程图: 联系 211"/>
          <p:cNvSpPr/>
          <p:nvPr/>
        </p:nvSpPr>
        <p:spPr bwMode="auto">
          <a:xfrm>
            <a:off x="2778572" y="1271580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22" name="流程图: 联系 221"/>
          <p:cNvSpPr/>
          <p:nvPr/>
        </p:nvSpPr>
        <p:spPr bwMode="auto">
          <a:xfrm>
            <a:off x="3602840" y="2300722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225" name="直接连接符 224"/>
          <p:cNvCxnSpPr>
            <a:cxnSpLocks noChangeShapeType="1"/>
          </p:cNvCxnSpPr>
          <p:nvPr/>
        </p:nvCxnSpPr>
        <p:spPr bwMode="auto">
          <a:xfrm flipH="1" flipV="1">
            <a:off x="3541713" y="422275"/>
            <a:ext cx="204787" cy="43180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7" name="流程图: 联系 226"/>
          <p:cNvSpPr/>
          <p:nvPr/>
        </p:nvSpPr>
        <p:spPr bwMode="auto">
          <a:xfrm>
            <a:off x="3491880" y="332672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230" name="直接连接符 229"/>
          <p:cNvCxnSpPr>
            <a:cxnSpLocks noChangeShapeType="1"/>
          </p:cNvCxnSpPr>
          <p:nvPr/>
        </p:nvCxnSpPr>
        <p:spPr bwMode="auto">
          <a:xfrm>
            <a:off x="1992313" y="2671763"/>
            <a:ext cx="858837" cy="53975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4" name="直接连接符 233"/>
          <p:cNvCxnSpPr>
            <a:cxnSpLocks noChangeShapeType="1"/>
          </p:cNvCxnSpPr>
          <p:nvPr/>
        </p:nvCxnSpPr>
        <p:spPr bwMode="auto">
          <a:xfrm>
            <a:off x="2874963" y="3230563"/>
            <a:ext cx="696912" cy="414337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8" name="流程图: 联系 237"/>
          <p:cNvSpPr/>
          <p:nvPr/>
        </p:nvSpPr>
        <p:spPr bwMode="auto">
          <a:xfrm>
            <a:off x="3491880" y="3551273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40" name="流程图: 联系 239"/>
          <p:cNvSpPr/>
          <p:nvPr/>
        </p:nvSpPr>
        <p:spPr bwMode="auto">
          <a:xfrm>
            <a:off x="2771800" y="3123773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250" name="直接连接符 249"/>
          <p:cNvCxnSpPr>
            <a:cxnSpLocks noChangeShapeType="1"/>
          </p:cNvCxnSpPr>
          <p:nvPr/>
        </p:nvCxnSpPr>
        <p:spPr bwMode="auto">
          <a:xfrm>
            <a:off x="1744663" y="2060575"/>
            <a:ext cx="247650" cy="611188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0" name="流程图: 联系 259"/>
          <p:cNvSpPr/>
          <p:nvPr/>
        </p:nvSpPr>
        <p:spPr bwMode="auto">
          <a:xfrm>
            <a:off x="1907704" y="2552010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68" name="流程图: 联系 267"/>
          <p:cNvSpPr/>
          <p:nvPr/>
        </p:nvSpPr>
        <p:spPr bwMode="auto">
          <a:xfrm>
            <a:off x="1691680" y="1973512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179" name="流程图: 联系 178"/>
          <p:cNvSpPr/>
          <p:nvPr/>
        </p:nvSpPr>
        <p:spPr bwMode="auto">
          <a:xfrm>
            <a:off x="5400935" y="907477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85" name="流程图: 联系 284"/>
          <p:cNvSpPr/>
          <p:nvPr/>
        </p:nvSpPr>
        <p:spPr bwMode="auto">
          <a:xfrm>
            <a:off x="3636492" y="4590000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286" name="直接连接符 285"/>
          <p:cNvCxnSpPr>
            <a:cxnSpLocks noChangeShapeType="1"/>
          </p:cNvCxnSpPr>
          <p:nvPr/>
        </p:nvCxnSpPr>
        <p:spPr bwMode="auto">
          <a:xfrm flipV="1">
            <a:off x="2909888" y="4941888"/>
            <a:ext cx="1125537" cy="144780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7" name="直接连接符 286"/>
          <p:cNvCxnSpPr>
            <a:cxnSpLocks noChangeShapeType="1"/>
          </p:cNvCxnSpPr>
          <p:nvPr/>
        </p:nvCxnSpPr>
        <p:spPr bwMode="auto">
          <a:xfrm flipV="1">
            <a:off x="4035425" y="4316413"/>
            <a:ext cx="520700" cy="62547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5" name="流程图: 联系 294"/>
          <p:cNvSpPr/>
          <p:nvPr/>
        </p:nvSpPr>
        <p:spPr bwMode="auto">
          <a:xfrm>
            <a:off x="2843808" y="6270653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296" name="直接连接符 295"/>
          <p:cNvCxnSpPr>
            <a:cxnSpLocks noChangeShapeType="1"/>
          </p:cNvCxnSpPr>
          <p:nvPr/>
        </p:nvCxnSpPr>
        <p:spPr bwMode="auto">
          <a:xfrm>
            <a:off x="4937125" y="4613275"/>
            <a:ext cx="571500" cy="471488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7" name="直接连接符 296"/>
          <p:cNvCxnSpPr>
            <a:cxnSpLocks noChangeShapeType="1"/>
          </p:cNvCxnSpPr>
          <p:nvPr/>
        </p:nvCxnSpPr>
        <p:spPr bwMode="auto">
          <a:xfrm>
            <a:off x="4079875" y="4953000"/>
            <a:ext cx="366713" cy="30480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直接连接符 297"/>
          <p:cNvCxnSpPr>
            <a:cxnSpLocks noChangeShapeType="1"/>
          </p:cNvCxnSpPr>
          <p:nvPr/>
        </p:nvCxnSpPr>
        <p:spPr bwMode="auto">
          <a:xfrm>
            <a:off x="4451350" y="5257800"/>
            <a:ext cx="849313" cy="65405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9" name="直接连接符 298"/>
          <p:cNvCxnSpPr>
            <a:cxnSpLocks noChangeShapeType="1"/>
          </p:cNvCxnSpPr>
          <p:nvPr/>
        </p:nvCxnSpPr>
        <p:spPr bwMode="auto">
          <a:xfrm>
            <a:off x="5300663" y="5911850"/>
            <a:ext cx="244475" cy="23495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2" name="流程图: 联系 301"/>
          <p:cNvSpPr/>
          <p:nvPr/>
        </p:nvSpPr>
        <p:spPr bwMode="auto">
          <a:xfrm>
            <a:off x="3995936" y="4869160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305" name="直接连接符 304"/>
          <p:cNvCxnSpPr>
            <a:cxnSpLocks noChangeShapeType="1"/>
          </p:cNvCxnSpPr>
          <p:nvPr/>
        </p:nvCxnSpPr>
        <p:spPr bwMode="auto">
          <a:xfrm flipH="1" flipV="1">
            <a:off x="5910263" y="4210050"/>
            <a:ext cx="15875" cy="449263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3" name="流程图: 联系 312"/>
          <p:cNvSpPr/>
          <p:nvPr/>
        </p:nvSpPr>
        <p:spPr bwMode="auto">
          <a:xfrm>
            <a:off x="5868144" y="4581128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314" name="直接连接符 313"/>
          <p:cNvCxnSpPr>
            <a:cxnSpLocks noChangeShapeType="1"/>
          </p:cNvCxnSpPr>
          <p:nvPr/>
        </p:nvCxnSpPr>
        <p:spPr bwMode="auto">
          <a:xfrm flipV="1">
            <a:off x="1233488" y="4021138"/>
            <a:ext cx="1298575" cy="59372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5" name="直接连接符 314"/>
          <p:cNvCxnSpPr>
            <a:cxnSpLocks noChangeShapeType="1"/>
          </p:cNvCxnSpPr>
          <p:nvPr/>
        </p:nvCxnSpPr>
        <p:spPr bwMode="auto">
          <a:xfrm flipV="1">
            <a:off x="2532063" y="3659188"/>
            <a:ext cx="968375" cy="36195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6" name="流程图: 联系 315"/>
          <p:cNvSpPr/>
          <p:nvPr/>
        </p:nvSpPr>
        <p:spPr bwMode="auto">
          <a:xfrm>
            <a:off x="1187624" y="4509120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317" name="流程图: 联系 316"/>
          <p:cNvSpPr/>
          <p:nvPr/>
        </p:nvSpPr>
        <p:spPr bwMode="auto">
          <a:xfrm>
            <a:off x="2474242" y="3986028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318" name="直接连接符 317"/>
          <p:cNvCxnSpPr>
            <a:cxnSpLocks noChangeShapeType="1"/>
          </p:cNvCxnSpPr>
          <p:nvPr/>
        </p:nvCxnSpPr>
        <p:spPr bwMode="auto">
          <a:xfrm flipV="1">
            <a:off x="4427538" y="4629150"/>
            <a:ext cx="508000" cy="62865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9" name="直接连接符 318"/>
          <p:cNvCxnSpPr>
            <a:cxnSpLocks noChangeShapeType="1"/>
          </p:cNvCxnSpPr>
          <p:nvPr/>
        </p:nvCxnSpPr>
        <p:spPr bwMode="auto">
          <a:xfrm flipV="1">
            <a:off x="3284538" y="5221288"/>
            <a:ext cx="1162050" cy="1468437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0" name="流程图: 联系 319"/>
          <p:cNvSpPr/>
          <p:nvPr/>
        </p:nvSpPr>
        <p:spPr bwMode="auto">
          <a:xfrm>
            <a:off x="4360739" y="5181007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321" name="流程图: 联系 320"/>
          <p:cNvSpPr/>
          <p:nvPr/>
        </p:nvSpPr>
        <p:spPr bwMode="auto">
          <a:xfrm>
            <a:off x="4860032" y="4581144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70" name="流程图: 联系 69"/>
          <p:cNvSpPr/>
          <p:nvPr/>
        </p:nvSpPr>
        <p:spPr bwMode="auto">
          <a:xfrm>
            <a:off x="5023892" y="188640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322" name="直接连接符 321"/>
          <p:cNvCxnSpPr>
            <a:cxnSpLocks noChangeShapeType="1"/>
          </p:cNvCxnSpPr>
          <p:nvPr/>
        </p:nvCxnSpPr>
        <p:spPr bwMode="auto">
          <a:xfrm flipV="1">
            <a:off x="1004888" y="3438525"/>
            <a:ext cx="1304925" cy="465138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3" name="流程图: 联系 322"/>
          <p:cNvSpPr/>
          <p:nvPr/>
        </p:nvSpPr>
        <p:spPr bwMode="auto">
          <a:xfrm>
            <a:off x="2219551" y="3391693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324" name="直接连接符 323"/>
          <p:cNvCxnSpPr>
            <a:cxnSpLocks noChangeShapeType="1"/>
          </p:cNvCxnSpPr>
          <p:nvPr/>
        </p:nvCxnSpPr>
        <p:spPr bwMode="auto">
          <a:xfrm flipV="1">
            <a:off x="6802438" y="5307013"/>
            <a:ext cx="630237" cy="13017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7" name="流程图: 联系 326"/>
          <p:cNvSpPr/>
          <p:nvPr/>
        </p:nvSpPr>
        <p:spPr bwMode="auto">
          <a:xfrm>
            <a:off x="7314347" y="5229184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328" name="流程图: 联系 327"/>
          <p:cNvSpPr/>
          <p:nvPr/>
        </p:nvSpPr>
        <p:spPr bwMode="auto">
          <a:xfrm>
            <a:off x="6801907" y="5365720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329" name="直接连接符 328"/>
          <p:cNvCxnSpPr>
            <a:cxnSpLocks noChangeShapeType="1"/>
          </p:cNvCxnSpPr>
          <p:nvPr/>
        </p:nvCxnSpPr>
        <p:spPr bwMode="auto">
          <a:xfrm flipV="1">
            <a:off x="5973763" y="6308725"/>
            <a:ext cx="7937" cy="322263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0" name="流程图: 联系 329"/>
          <p:cNvSpPr/>
          <p:nvPr/>
        </p:nvSpPr>
        <p:spPr bwMode="auto">
          <a:xfrm>
            <a:off x="5877396" y="6237312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73" name="流程图: 联系 272"/>
          <p:cNvSpPr/>
          <p:nvPr/>
        </p:nvSpPr>
        <p:spPr bwMode="auto">
          <a:xfrm>
            <a:off x="3203848" y="6598908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334" name="流程图: 联系 333"/>
          <p:cNvSpPr/>
          <p:nvPr/>
        </p:nvSpPr>
        <p:spPr bwMode="auto">
          <a:xfrm>
            <a:off x="950509" y="3784054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336" name="流程图: 联系 335"/>
          <p:cNvSpPr/>
          <p:nvPr/>
        </p:nvSpPr>
        <p:spPr bwMode="auto">
          <a:xfrm>
            <a:off x="1774528" y="6432348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337" name="直接连接符 336"/>
          <p:cNvCxnSpPr>
            <a:cxnSpLocks noChangeShapeType="1"/>
          </p:cNvCxnSpPr>
          <p:nvPr/>
        </p:nvCxnSpPr>
        <p:spPr bwMode="auto">
          <a:xfrm flipV="1">
            <a:off x="5300663" y="5715000"/>
            <a:ext cx="211137" cy="24130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8" name="流程图: 联系 337"/>
          <p:cNvSpPr/>
          <p:nvPr/>
        </p:nvSpPr>
        <p:spPr bwMode="auto">
          <a:xfrm>
            <a:off x="5220072" y="5868436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339" name="矩形 338"/>
          <p:cNvSpPr/>
          <p:nvPr/>
        </p:nvSpPr>
        <p:spPr>
          <a:xfrm>
            <a:off x="4273550" y="3763963"/>
            <a:ext cx="2954338" cy="64611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600" b="1" dirty="0">
                <a:ln w="1905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广度优先搜索</a:t>
            </a:r>
          </a:p>
        </p:txBody>
      </p:sp>
      <p:sp>
        <p:nvSpPr>
          <p:cNvPr id="340" name="矩形 339"/>
          <p:cNvSpPr/>
          <p:nvPr/>
        </p:nvSpPr>
        <p:spPr>
          <a:xfrm>
            <a:off x="3001963" y="1052513"/>
            <a:ext cx="3878262" cy="64611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600" b="1" dirty="0">
                <a:ln w="1905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：不能做到快速！</a:t>
            </a:r>
          </a:p>
        </p:txBody>
      </p:sp>
      <p:sp>
        <p:nvSpPr>
          <p:cNvPr id="341" name="矩形 340"/>
          <p:cNvSpPr/>
          <p:nvPr/>
        </p:nvSpPr>
        <p:spPr>
          <a:xfrm>
            <a:off x="179388" y="539750"/>
            <a:ext cx="6621462" cy="585788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1905"/>
                <a:solidFill>
                  <a:srgbClr val="0000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楷体" pitchFamily="49" charset="-122"/>
              </a:rPr>
              <a:t>扩展节点数：</a:t>
            </a:r>
            <a:r>
              <a:rPr lang="en-US" altLang="zh-CN" sz="3200" b="1" dirty="0">
                <a:ln w="1905"/>
                <a:solidFill>
                  <a:srgbClr val="0000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楷体" pitchFamily="49" charset="-122"/>
              </a:rPr>
              <a:t>51</a:t>
            </a:r>
            <a:r>
              <a:rPr lang="zh-CN" altLang="en-US" sz="3200" b="1" dirty="0">
                <a:ln w="1905"/>
                <a:solidFill>
                  <a:srgbClr val="0000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楷体" pitchFamily="49" charset="-122"/>
              </a:rPr>
              <a:t>，路径长度：</a:t>
            </a:r>
            <a:r>
              <a:rPr lang="en-US" altLang="zh-CN" sz="3200" b="1" dirty="0">
                <a:ln w="1905"/>
                <a:solidFill>
                  <a:srgbClr val="0000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楷体" pitchFamily="49" charset="-122"/>
              </a:rPr>
              <a:t>4.4km</a:t>
            </a:r>
            <a:endParaRPr lang="zh-CN" altLang="en-US" sz="3200" b="1" dirty="0">
              <a:ln w="1905"/>
              <a:solidFill>
                <a:srgbClr val="0000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楷体" pitchFamily="49" charset="-122"/>
            </a:endParaRPr>
          </a:p>
        </p:txBody>
      </p:sp>
      <p:sp>
        <p:nvSpPr>
          <p:cNvPr id="342" name="圆角矩形 341"/>
          <p:cNvSpPr>
            <a:spLocks noChangeArrowheads="1"/>
          </p:cNvSpPr>
          <p:nvPr/>
        </p:nvSpPr>
        <p:spPr bwMode="auto">
          <a:xfrm>
            <a:off x="2611438" y="539750"/>
            <a:ext cx="617537" cy="585788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142" name="直接连接符 141"/>
          <p:cNvCxnSpPr/>
          <p:nvPr/>
        </p:nvCxnSpPr>
        <p:spPr bwMode="auto">
          <a:xfrm flipV="1">
            <a:off x="3600450" y="1630363"/>
            <a:ext cx="3003550" cy="4762"/>
          </a:xfrm>
          <a:prstGeom prst="line">
            <a:avLst/>
          </a:prstGeom>
          <a:ln>
            <a:solidFill>
              <a:srgbClr val="7030A0"/>
            </a:solidFill>
            <a:headEnd type="none" w="med" len="med"/>
            <a:tailEnd type="none" w="med" len="med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 bwMode="auto">
          <a:xfrm flipV="1">
            <a:off x="3779838" y="4338638"/>
            <a:ext cx="493712" cy="2619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" name="直接箭头连接符 145"/>
          <p:cNvCxnSpPr/>
          <p:nvPr/>
        </p:nvCxnSpPr>
        <p:spPr bwMode="auto">
          <a:xfrm flipV="1">
            <a:off x="3114675" y="4683125"/>
            <a:ext cx="492125" cy="2603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直接箭头连接符 148"/>
          <p:cNvCxnSpPr/>
          <p:nvPr/>
        </p:nvCxnSpPr>
        <p:spPr bwMode="auto">
          <a:xfrm flipV="1">
            <a:off x="2332038" y="5099050"/>
            <a:ext cx="492125" cy="2603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4" name="直接箭头连接符 153"/>
          <p:cNvCxnSpPr/>
          <p:nvPr/>
        </p:nvCxnSpPr>
        <p:spPr bwMode="auto">
          <a:xfrm flipV="1">
            <a:off x="1671638" y="5373688"/>
            <a:ext cx="547687" cy="936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" name="直接箭头连接符 156"/>
          <p:cNvCxnSpPr/>
          <p:nvPr/>
        </p:nvCxnSpPr>
        <p:spPr bwMode="auto">
          <a:xfrm>
            <a:off x="473075" y="2451100"/>
            <a:ext cx="215900" cy="600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" name="直接箭头连接符 162"/>
          <p:cNvCxnSpPr/>
          <p:nvPr/>
        </p:nvCxnSpPr>
        <p:spPr bwMode="auto">
          <a:xfrm>
            <a:off x="731838" y="3176588"/>
            <a:ext cx="215900" cy="5984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直接箭头连接符 164"/>
          <p:cNvCxnSpPr/>
          <p:nvPr/>
        </p:nvCxnSpPr>
        <p:spPr bwMode="auto">
          <a:xfrm>
            <a:off x="1042988" y="3884613"/>
            <a:ext cx="215900" cy="5984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5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75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50867E-6 L -0.24688 -0.28439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44" y="-1422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2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2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25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25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2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25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2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2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5" dur="25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25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25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2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25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688 -0.28439 L -0.45174 -0.39976 " pathEditMode="relative" rAng="0" ptsTypes="AA">
                                      <p:cBhvr>
                                        <p:cTn id="161" dur="1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43" y="-5780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0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3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6" dur="2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9" dur="25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2" dur="2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5" dur="25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2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2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2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xit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22" presetClass="exit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0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3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6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4" dur="2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7"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0" dur="25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3" dur="2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6" dur="2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9" dur="25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2" dur="2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8" dur="2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2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4" dur="25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7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0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6" dur="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9" dur="2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2" dur="2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5" dur="2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8" dur="25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1" dur="25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4" dur="2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7" dur="25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0" dur="2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3" dur="25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25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9" dur="25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2" dur="2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5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8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1" dur="2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4" dur="2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7" dur="2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0" dur="2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3" dur="25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6" dur="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9" dur="25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2" dur="25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5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2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1" dur="2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4" dur="2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7" dur="2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0" dur="25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3" dur="25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9" dur="2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2" dur="25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25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360" dur="205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204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 nodeType="afterGroup">
                            <p:stCondLst>
                              <p:cond delay="6550"/>
                            </p:stCondLst>
                            <p:childTnLst>
                              <p:par>
                                <p:cTn id="36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4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0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 nodeType="afterGroup">
                            <p:stCondLst>
                              <p:cond delay="7050"/>
                            </p:stCondLst>
                            <p:childTnLst>
                              <p:par>
                                <p:cTn id="37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7" dur="1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78" dur="1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7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380" dur="1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81" dur="1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7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383" dur="1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84" dur="1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7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386" dur="1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87" dur="1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7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389" dur="1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0" dur="1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7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392" dur="1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3" dur="1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 nodeType="afterGroup">
                            <p:stCondLst>
                              <p:cond delay="7810"/>
                            </p:stCondLst>
                            <p:childTnLst>
                              <p:par>
                                <p:cTn id="3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 nodeType="clickPar">
                      <p:stCondLst>
                        <p:cond delay="indefinite"/>
                      </p:stCondLst>
                      <p:childTnLst>
                        <p:par>
                          <p:cTn id="4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5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0" animBg="1"/>
      <p:bldP spid="339" grpId="1" animBg="1"/>
      <p:bldP spid="339" grpId="2" animBg="1"/>
      <p:bldP spid="340" grpId="0" animBg="1"/>
      <p:bldP spid="341" grpId="0" animBg="1"/>
      <p:bldP spid="3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16393"/>
          <p:cNvGrpSpPr>
            <a:grpSpLocks/>
          </p:cNvGrpSpPr>
          <p:nvPr/>
        </p:nvGrpSpPr>
        <p:grpSpPr bwMode="auto">
          <a:xfrm>
            <a:off x="-36513" y="1588"/>
            <a:ext cx="9183688" cy="6858000"/>
            <a:chOff x="-36512" y="1588"/>
            <a:chExt cx="9183687" cy="6858000"/>
          </a:xfrm>
        </p:grpSpPr>
        <p:grpSp>
          <p:nvGrpSpPr>
            <p:cNvPr id="19710" name="组合 16395"/>
            <p:cNvGrpSpPr>
              <a:grpSpLocks/>
            </p:cNvGrpSpPr>
            <p:nvPr/>
          </p:nvGrpSpPr>
          <p:grpSpPr bwMode="auto">
            <a:xfrm>
              <a:off x="-3175" y="1588"/>
              <a:ext cx="9150350" cy="6858000"/>
              <a:chOff x="-3175" y="1588"/>
              <a:chExt cx="9150350" cy="6858000"/>
            </a:xfrm>
          </p:grpSpPr>
          <p:pic>
            <p:nvPicPr>
              <p:cNvPr id="19714" name="Picture 8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175" y="1588"/>
                <a:ext cx="9150350" cy="6858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" name="Picture 9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0035" y="2870954"/>
                <a:ext cx="1296144" cy="971027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008000"/>
                  </a:clrFrom>
                  <a:clrTo>
                    <a:srgbClr val="008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804025" y="2565400"/>
                <a:ext cx="1792288" cy="41275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9711" name="组合 288"/>
            <p:cNvGrpSpPr>
              <a:grpSpLocks/>
            </p:cNvGrpSpPr>
            <p:nvPr/>
          </p:nvGrpSpPr>
          <p:grpSpPr bwMode="auto">
            <a:xfrm>
              <a:off x="-36512" y="3140968"/>
              <a:ext cx="1144538" cy="1471702"/>
              <a:chOff x="-36512" y="3140968"/>
              <a:chExt cx="1144538" cy="1471702"/>
            </a:xfrm>
          </p:grpSpPr>
          <p:pic>
            <p:nvPicPr>
              <p:cNvPr id="19712" name="Picture 1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" b="27972"/>
              <a:stretch>
                <a:fillRect/>
              </a:stretch>
            </p:blipFill>
            <p:spPr bwMode="auto">
              <a:xfrm>
                <a:off x="-36512" y="3429000"/>
                <a:ext cx="1144538" cy="11836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91" name="TextBox 290"/>
              <p:cNvSpPr txBox="1"/>
              <p:nvPr/>
            </p:nvSpPr>
            <p:spPr>
              <a:xfrm>
                <a:off x="-12699" y="3141663"/>
                <a:ext cx="307975" cy="127793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zh-CN" altLang="en-US" sz="11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宋体" charset="-122"/>
                  </a:rPr>
                  <a:t>圣</a:t>
                </a:r>
                <a:r>
                  <a:rPr lang="en-US" altLang="zh-CN" sz="11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宋体" charset="-122"/>
                  </a:rPr>
                  <a:t>·</a:t>
                </a:r>
                <a:r>
                  <a:rPr lang="zh-CN" altLang="en-US" sz="11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宋体" charset="-122"/>
                  </a:rPr>
                  <a:t>索菲亚教堂</a:t>
                </a:r>
              </a:p>
            </p:txBody>
          </p:sp>
        </p:grpSp>
      </p:grpSp>
      <p:sp>
        <p:nvSpPr>
          <p:cNvPr id="5" name="流程图: 联系 4"/>
          <p:cNvSpPr/>
          <p:nvPr/>
        </p:nvSpPr>
        <p:spPr bwMode="auto">
          <a:xfrm>
            <a:off x="7084011" y="3356467"/>
            <a:ext cx="432048" cy="358452"/>
          </a:xfrm>
          <a:prstGeom prst="flowChartConnector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36000" rIns="0" bIns="0"/>
          <a:lstStyle/>
          <a:p>
            <a:pPr algn="ctr">
              <a:defRPr/>
            </a:pPr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起点</a:t>
            </a:r>
            <a:endParaRPr lang="zh-CN" altLang="en-US" sz="1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sp>
        <p:nvSpPr>
          <p:cNvPr id="40" name="流程图: 联系 39"/>
          <p:cNvSpPr/>
          <p:nvPr/>
        </p:nvSpPr>
        <p:spPr bwMode="auto">
          <a:xfrm>
            <a:off x="6807463" y="6381304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8" name="流程图: 联系 47"/>
          <p:cNvSpPr/>
          <p:nvPr/>
        </p:nvSpPr>
        <p:spPr bwMode="auto">
          <a:xfrm>
            <a:off x="4932040" y="6280740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6" name="流程图: 联系 55"/>
          <p:cNvSpPr/>
          <p:nvPr/>
        </p:nvSpPr>
        <p:spPr bwMode="auto">
          <a:xfrm>
            <a:off x="5220072" y="4149080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92" name="直接连接符 91"/>
          <p:cNvCxnSpPr>
            <a:cxnSpLocks noChangeShapeType="1"/>
          </p:cNvCxnSpPr>
          <p:nvPr/>
        </p:nvCxnSpPr>
        <p:spPr bwMode="auto">
          <a:xfrm flipH="1">
            <a:off x="5795963" y="3535363"/>
            <a:ext cx="1279525" cy="3810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2" name="直接连接符 93"/>
          <p:cNvCxnSpPr>
            <a:cxnSpLocks noChangeShapeType="1"/>
          </p:cNvCxnSpPr>
          <p:nvPr/>
        </p:nvCxnSpPr>
        <p:spPr bwMode="auto">
          <a:xfrm flipH="1">
            <a:off x="7372350" y="1268413"/>
            <a:ext cx="684213" cy="28892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3" name="直接连接符 96"/>
          <p:cNvCxnSpPr>
            <a:cxnSpLocks noChangeShapeType="1"/>
          </p:cNvCxnSpPr>
          <p:nvPr/>
        </p:nvCxnSpPr>
        <p:spPr bwMode="auto">
          <a:xfrm flipH="1">
            <a:off x="5775325" y="1557338"/>
            <a:ext cx="1549400" cy="196532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4" name="直接连接符 102"/>
          <p:cNvCxnSpPr>
            <a:cxnSpLocks noChangeShapeType="1"/>
          </p:cNvCxnSpPr>
          <p:nvPr/>
        </p:nvCxnSpPr>
        <p:spPr bwMode="auto">
          <a:xfrm flipH="1" flipV="1">
            <a:off x="8091488" y="1268413"/>
            <a:ext cx="728662" cy="110490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4" name="流程图: 联系 103"/>
          <p:cNvSpPr/>
          <p:nvPr/>
        </p:nvSpPr>
        <p:spPr bwMode="auto">
          <a:xfrm>
            <a:off x="8748464" y="2372722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109" name="流程图: 联系 108"/>
          <p:cNvSpPr/>
          <p:nvPr/>
        </p:nvSpPr>
        <p:spPr bwMode="auto">
          <a:xfrm>
            <a:off x="8893024" y="731408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19481" name="直接连接符 109"/>
          <p:cNvCxnSpPr>
            <a:cxnSpLocks noChangeShapeType="1"/>
          </p:cNvCxnSpPr>
          <p:nvPr/>
        </p:nvCxnSpPr>
        <p:spPr bwMode="auto">
          <a:xfrm flipH="1">
            <a:off x="8056563" y="854075"/>
            <a:ext cx="857250" cy="388938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82" name="直接连接符 113"/>
          <p:cNvCxnSpPr>
            <a:cxnSpLocks noChangeShapeType="1"/>
          </p:cNvCxnSpPr>
          <p:nvPr/>
        </p:nvCxnSpPr>
        <p:spPr bwMode="auto">
          <a:xfrm flipH="1" flipV="1">
            <a:off x="5127625" y="234950"/>
            <a:ext cx="346075" cy="71120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83" name="直接连接符 134"/>
          <p:cNvCxnSpPr>
            <a:cxnSpLocks noChangeShapeType="1"/>
          </p:cNvCxnSpPr>
          <p:nvPr/>
        </p:nvCxnSpPr>
        <p:spPr bwMode="auto">
          <a:xfrm flipV="1">
            <a:off x="5959475" y="5661025"/>
            <a:ext cx="49213" cy="64770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84" name="直接连接符 140"/>
          <p:cNvCxnSpPr>
            <a:cxnSpLocks noChangeShapeType="1"/>
          </p:cNvCxnSpPr>
          <p:nvPr/>
        </p:nvCxnSpPr>
        <p:spPr bwMode="auto">
          <a:xfrm>
            <a:off x="5954713" y="6334125"/>
            <a:ext cx="852487" cy="119063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85" name="直接连接符 149"/>
          <p:cNvCxnSpPr>
            <a:cxnSpLocks noChangeShapeType="1"/>
          </p:cNvCxnSpPr>
          <p:nvPr/>
        </p:nvCxnSpPr>
        <p:spPr bwMode="auto">
          <a:xfrm flipH="1" flipV="1">
            <a:off x="5926138" y="4659313"/>
            <a:ext cx="68262" cy="98742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86" name="直接连接符 151"/>
          <p:cNvCxnSpPr>
            <a:cxnSpLocks noChangeShapeType="1"/>
          </p:cNvCxnSpPr>
          <p:nvPr/>
        </p:nvCxnSpPr>
        <p:spPr bwMode="auto">
          <a:xfrm flipH="1" flipV="1">
            <a:off x="5724525" y="3535363"/>
            <a:ext cx="165100" cy="598487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87" name="直接连接符 155"/>
          <p:cNvCxnSpPr>
            <a:cxnSpLocks noChangeShapeType="1"/>
          </p:cNvCxnSpPr>
          <p:nvPr/>
        </p:nvCxnSpPr>
        <p:spPr bwMode="auto">
          <a:xfrm flipV="1">
            <a:off x="6027738" y="5437188"/>
            <a:ext cx="917575" cy="141287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88" name="直接连接符 175"/>
          <p:cNvCxnSpPr>
            <a:cxnSpLocks noChangeShapeType="1"/>
          </p:cNvCxnSpPr>
          <p:nvPr/>
        </p:nvCxnSpPr>
        <p:spPr bwMode="auto">
          <a:xfrm flipV="1">
            <a:off x="5030788" y="5956300"/>
            <a:ext cx="269875" cy="34607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89" name="直接连接符 177"/>
          <p:cNvCxnSpPr>
            <a:cxnSpLocks noChangeShapeType="1"/>
          </p:cNvCxnSpPr>
          <p:nvPr/>
        </p:nvCxnSpPr>
        <p:spPr bwMode="auto">
          <a:xfrm flipV="1">
            <a:off x="5526088" y="5106988"/>
            <a:ext cx="55562" cy="484187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90" name="直接连接符 180"/>
          <p:cNvCxnSpPr>
            <a:cxnSpLocks noChangeShapeType="1"/>
          </p:cNvCxnSpPr>
          <p:nvPr/>
        </p:nvCxnSpPr>
        <p:spPr bwMode="auto">
          <a:xfrm flipV="1">
            <a:off x="5561013" y="4675188"/>
            <a:ext cx="349250" cy="48260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91" name="直接连接符 182"/>
          <p:cNvCxnSpPr>
            <a:cxnSpLocks noChangeShapeType="1"/>
          </p:cNvCxnSpPr>
          <p:nvPr/>
        </p:nvCxnSpPr>
        <p:spPr bwMode="auto">
          <a:xfrm>
            <a:off x="3708400" y="4675188"/>
            <a:ext cx="371475" cy="26670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92" name="直接连接符 185"/>
          <p:cNvCxnSpPr>
            <a:cxnSpLocks noChangeShapeType="1"/>
          </p:cNvCxnSpPr>
          <p:nvPr/>
        </p:nvCxnSpPr>
        <p:spPr bwMode="auto">
          <a:xfrm flipV="1">
            <a:off x="5364163" y="4198938"/>
            <a:ext cx="503237" cy="2222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93" name="直接连接符 186"/>
          <p:cNvCxnSpPr>
            <a:cxnSpLocks noChangeShapeType="1"/>
          </p:cNvCxnSpPr>
          <p:nvPr/>
        </p:nvCxnSpPr>
        <p:spPr bwMode="auto">
          <a:xfrm flipV="1">
            <a:off x="4914900" y="4271963"/>
            <a:ext cx="327025" cy="38735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94" name="直接连接符 188"/>
          <p:cNvCxnSpPr>
            <a:cxnSpLocks noChangeShapeType="1"/>
          </p:cNvCxnSpPr>
          <p:nvPr/>
        </p:nvCxnSpPr>
        <p:spPr bwMode="auto">
          <a:xfrm flipV="1">
            <a:off x="2505075" y="6381750"/>
            <a:ext cx="395288" cy="46990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95" name="直接连接符 190"/>
          <p:cNvCxnSpPr>
            <a:cxnSpLocks noChangeShapeType="1"/>
          </p:cNvCxnSpPr>
          <p:nvPr/>
        </p:nvCxnSpPr>
        <p:spPr bwMode="auto">
          <a:xfrm>
            <a:off x="1868488" y="6503988"/>
            <a:ext cx="611187" cy="32385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1" name="直接连接符 200"/>
          <p:cNvCxnSpPr>
            <a:cxnSpLocks noChangeShapeType="1"/>
          </p:cNvCxnSpPr>
          <p:nvPr/>
        </p:nvCxnSpPr>
        <p:spPr bwMode="auto">
          <a:xfrm flipV="1">
            <a:off x="625475" y="4567238"/>
            <a:ext cx="706438" cy="25082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97" name="直接连接符 204"/>
          <p:cNvCxnSpPr>
            <a:cxnSpLocks noChangeShapeType="1"/>
          </p:cNvCxnSpPr>
          <p:nvPr/>
        </p:nvCxnSpPr>
        <p:spPr bwMode="auto">
          <a:xfrm>
            <a:off x="2555875" y="4021138"/>
            <a:ext cx="222250" cy="63817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3" name="直接连接符 212"/>
          <p:cNvCxnSpPr>
            <a:cxnSpLocks noChangeShapeType="1"/>
          </p:cNvCxnSpPr>
          <p:nvPr/>
        </p:nvCxnSpPr>
        <p:spPr bwMode="auto">
          <a:xfrm>
            <a:off x="3571875" y="3644900"/>
            <a:ext cx="928688" cy="538163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99" name="直接连接符 214"/>
          <p:cNvCxnSpPr>
            <a:cxnSpLocks noChangeShapeType="1"/>
          </p:cNvCxnSpPr>
          <p:nvPr/>
        </p:nvCxnSpPr>
        <p:spPr bwMode="auto">
          <a:xfrm flipV="1">
            <a:off x="2287588" y="3267075"/>
            <a:ext cx="555625" cy="17145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00" name="直接连接符 218"/>
          <p:cNvCxnSpPr>
            <a:cxnSpLocks noChangeShapeType="1"/>
          </p:cNvCxnSpPr>
          <p:nvPr/>
        </p:nvCxnSpPr>
        <p:spPr bwMode="auto">
          <a:xfrm>
            <a:off x="4564063" y="2644775"/>
            <a:ext cx="1106487" cy="877888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01" name="直接连接符 225"/>
          <p:cNvCxnSpPr>
            <a:cxnSpLocks noChangeShapeType="1"/>
          </p:cNvCxnSpPr>
          <p:nvPr/>
        </p:nvCxnSpPr>
        <p:spPr bwMode="auto">
          <a:xfrm flipV="1">
            <a:off x="4610100" y="1558925"/>
            <a:ext cx="609600" cy="1109663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02" name="直接连接符 246"/>
          <p:cNvCxnSpPr>
            <a:cxnSpLocks noChangeShapeType="1"/>
          </p:cNvCxnSpPr>
          <p:nvPr/>
        </p:nvCxnSpPr>
        <p:spPr bwMode="auto">
          <a:xfrm flipH="1" flipV="1">
            <a:off x="4284663" y="1973263"/>
            <a:ext cx="287337" cy="69532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03" name="直接连接符 258"/>
          <p:cNvCxnSpPr>
            <a:cxnSpLocks noChangeShapeType="1"/>
          </p:cNvCxnSpPr>
          <p:nvPr/>
        </p:nvCxnSpPr>
        <p:spPr bwMode="auto">
          <a:xfrm flipV="1">
            <a:off x="3635375" y="1957388"/>
            <a:ext cx="644525" cy="41592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5" name="流程图: 联系 274"/>
          <p:cNvSpPr/>
          <p:nvPr/>
        </p:nvSpPr>
        <p:spPr bwMode="auto">
          <a:xfrm>
            <a:off x="5883200" y="6597352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19507" name="直接连接符 281"/>
          <p:cNvCxnSpPr>
            <a:cxnSpLocks noChangeShapeType="1"/>
          </p:cNvCxnSpPr>
          <p:nvPr/>
        </p:nvCxnSpPr>
        <p:spPr bwMode="auto">
          <a:xfrm flipV="1">
            <a:off x="3327400" y="1557338"/>
            <a:ext cx="739775" cy="29210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08" name="直接连接符 158"/>
          <p:cNvCxnSpPr>
            <a:cxnSpLocks noChangeShapeType="1"/>
          </p:cNvCxnSpPr>
          <p:nvPr/>
        </p:nvCxnSpPr>
        <p:spPr bwMode="auto">
          <a:xfrm flipV="1">
            <a:off x="4284663" y="2668588"/>
            <a:ext cx="325437" cy="382587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1" name="流程图: 联系 160"/>
          <p:cNvSpPr/>
          <p:nvPr/>
        </p:nvSpPr>
        <p:spPr bwMode="auto">
          <a:xfrm>
            <a:off x="4211960" y="2978880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167" name="流程图: 联系 166"/>
          <p:cNvSpPr/>
          <p:nvPr/>
        </p:nvSpPr>
        <p:spPr bwMode="auto">
          <a:xfrm>
            <a:off x="4542456" y="2624010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08" name="流程图: 联系 207"/>
          <p:cNvSpPr/>
          <p:nvPr/>
        </p:nvSpPr>
        <p:spPr bwMode="auto">
          <a:xfrm>
            <a:off x="5936704" y="5517232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10" name="流程图: 联系 209"/>
          <p:cNvSpPr/>
          <p:nvPr/>
        </p:nvSpPr>
        <p:spPr bwMode="auto">
          <a:xfrm>
            <a:off x="5508104" y="5013176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14" name="流程图: 联系 213"/>
          <p:cNvSpPr/>
          <p:nvPr/>
        </p:nvSpPr>
        <p:spPr bwMode="auto">
          <a:xfrm>
            <a:off x="5416500" y="5587232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56" name="流程图: 联系 255"/>
          <p:cNvSpPr/>
          <p:nvPr/>
        </p:nvSpPr>
        <p:spPr bwMode="auto">
          <a:xfrm>
            <a:off x="5853855" y="4112298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62" name="流程图: 联系 261"/>
          <p:cNvSpPr/>
          <p:nvPr/>
        </p:nvSpPr>
        <p:spPr bwMode="auto">
          <a:xfrm>
            <a:off x="2411760" y="6721492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63" name="流程图: 联系 262"/>
          <p:cNvSpPr/>
          <p:nvPr/>
        </p:nvSpPr>
        <p:spPr bwMode="auto">
          <a:xfrm>
            <a:off x="2706564" y="4660036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306" name="直接连接符 305"/>
          <p:cNvCxnSpPr>
            <a:cxnSpLocks noChangeShapeType="1"/>
          </p:cNvCxnSpPr>
          <p:nvPr/>
        </p:nvCxnSpPr>
        <p:spPr bwMode="auto">
          <a:xfrm flipV="1">
            <a:off x="4505325" y="3573463"/>
            <a:ext cx="1219200" cy="661987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7" name="流程图: 联系 306"/>
          <p:cNvSpPr/>
          <p:nvPr/>
        </p:nvSpPr>
        <p:spPr bwMode="auto">
          <a:xfrm>
            <a:off x="4427984" y="4183594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94" name="流程图: 联系 293"/>
          <p:cNvSpPr/>
          <p:nvPr/>
        </p:nvSpPr>
        <p:spPr bwMode="auto">
          <a:xfrm>
            <a:off x="256821" y="4512357"/>
            <a:ext cx="432048" cy="358452"/>
          </a:xfrm>
          <a:prstGeom prst="flowChartConnector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36000" rIns="0" bIns="0"/>
          <a:lstStyle/>
          <a:p>
            <a:pPr algn="ctr">
              <a:defRPr/>
            </a:pPr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终点</a:t>
            </a:r>
            <a:endParaRPr lang="zh-CN" altLang="en-US" sz="1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sp>
        <p:nvSpPr>
          <p:cNvPr id="308" name="流程图: 联系 307"/>
          <p:cNvSpPr/>
          <p:nvPr/>
        </p:nvSpPr>
        <p:spPr bwMode="auto">
          <a:xfrm>
            <a:off x="5652120" y="3501008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3" name="流程图: 联系 22"/>
          <p:cNvSpPr/>
          <p:nvPr/>
        </p:nvSpPr>
        <p:spPr bwMode="auto">
          <a:xfrm>
            <a:off x="7228027" y="1484784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2" name="流程图: 联系 41"/>
          <p:cNvSpPr/>
          <p:nvPr/>
        </p:nvSpPr>
        <p:spPr bwMode="auto">
          <a:xfrm>
            <a:off x="7947254" y="1196752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19549" name="直接连接符 147"/>
          <p:cNvCxnSpPr>
            <a:cxnSpLocks noChangeShapeType="1"/>
          </p:cNvCxnSpPr>
          <p:nvPr/>
        </p:nvCxnSpPr>
        <p:spPr bwMode="auto">
          <a:xfrm flipV="1">
            <a:off x="5205413" y="1027113"/>
            <a:ext cx="304800" cy="57785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1" name="流程图: 联系 150"/>
          <p:cNvSpPr/>
          <p:nvPr/>
        </p:nvSpPr>
        <p:spPr bwMode="auto">
          <a:xfrm>
            <a:off x="5156744" y="1484784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19553" name="直接连接符 152"/>
          <p:cNvCxnSpPr>
            <a:cxnSpLocks noChangeShapeType="1"/>
          </p:cNvCxnSpPr>
          <p:nvPr/>
        </p:nvCxnSpPr>
        <p:spPr bwMode="auto">
          <a:xfrm flipH="1" flipV="1">
            <a:off x="4067175" y="1557338"/>
            <a:ext cx="212725" cy="414337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54" name="直接连接符 154"/>
          <p:cNvCxnSpPr>
            <a:cxnSpLocks noChangeShapeType="1"/>
          </p:cNvCxnSpPr>
          <p:nvPr/>
        </p:nvCxnSpPr>
        <p:spPr bwMode="auto">
          <a:xfrm flipH="1" flipV="1">
            <a:off x="3746500" y="830263"/>
            <a:ext cx="355600" cy="77470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6" name="流程图: 联系 165"/>
          <p:cNvSpPr/>
          <p:nvPr/>
        </p:nvSpPr>
        <p:spPr bwMode="auto">
          <a:xfrm>
            <a:off x="4007892" y="1460985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169" name="流程图: 联系 168"/>
          <p:cNvSpPr/>
          <p:nvPr/>
        </p:nvSpPr>
        <p:spPr bwMode="auto">
          <a:xfrm>
            <a:off x="3707904" y="809468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170" name="流程图: 联系 169"/>
          <p:cNvSpPr/>
          <p:nvPr/>
        </p:nvSpPr>
        <p:spPr bwMode="auto">
          <a:xfrm>
            <a:off x="4208312" y="1916832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19564" name="直接连接符 172"/>
          <p:cNvCxnSpPr>
            <a:cxnSpLocks noChangeShapeType="1"/>
          </p:cNvCxnSpPr>
          <p:nvPr/>
        </p:nvCxnSpPr>
        <p:spPr bwMode="auto">
          <a:xfrm flipH="1" flipV="1">
            <a:off x="2851150" y="1341438"/>
            <a:ext cx="439738" cy="55562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65" name="直接连接符 184"/>
          <p:cNvCxnSpPr>
            <a:cxnSpLocks noChangeShapeType="1"/>
          </p:cNvCxnSpPr>
          <p:nvPr/>
        </p:nvCxnSpPr>
        <p:spPr bwMode="auto">
          <a:xfrm flipH="1" flipV="1">
            <a:off x="3532188" y="442913"/>
            <a:ext cx="209550" cy="38735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6" name="流程图: 联系 205"/>
          <p:cNvSpPr/>
          <p:nvPr/>
        </p:nvSpPr>
        <p:spPr bwMode="auto">
          <a:xfrm>
            <a:off x="3228504" y="1827946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22" name="流程图: 联系 221"/>
          <p:cNvSpPr/>
          <p:nvPr/>
        </p:nvSpPr>
        <p:spPr bwMode="auto">
          <a:xfrm>
            <a:off x="3602840" y="2300722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19572" name="直接连接符 224"/>
          <p:cNvCxnSpPr>
            <a:cxnSpLocks noChangeShapeType="1"/>
          </p:cNvCxnSpPr>
          <p:nvPr/>
        </p:nvCxnSpPr>
        <p:spPr bwMode="auto">
          <a:xfrm flipH="1" flipV="1">
            <a:off x="3541713" y="422275"/>
            <a:ext cx="204787" cy="43180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7" name="流程图: 联系 226"/>
          <p:cNvSpPr/>
          <p:nvPr/>
        </p:nvSpPr>
        <p:spPr bwMode="auto">
          <a:xfrm>
            <a:off x="3491880" y="332672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19576" name="直接连接符 229"/>
          <p:cNvCxnSpPr>
            <a:cxnSpLocks noChangeShapeType="1"/>
          </p:cNvCxnSpPr>
          <p:nvPr/>
        </p:nvCxnSpPr>
        <p:spPr bwMode="auto">
          <a:xfrm>
            <a:off x="1992313" y="2671763"/>
            <a:ext cx="858837" cy="53975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77" name="直接连接符 233"/>
          <p:cNvCxnSpPr>
            <a:cxnSpLocks noChangeShapeType="1"/>
          </p:cNvCxnSpPr>
          <p:nvPr/>
        </p:nvCxnSpPr>
        <p:spPr bwMode="auto">
          <a:xfrm>
            <a:off x="2874963" y="3230563"/>
            <a:ext cx="696912" cy="414337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8" name="流程图: 联系 237"/>
          <p:cNvSpPr/>
          <p:nvPr/>
        </p:nvSpPr>
        <p:spPr bwMode="auto">
          <a:xfrm>
            <a:off x="3491880" y="3551273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40" name="流程图: 联系 239"/>
          <p:cNvSpPr/>
          <p:nvPr/>
        </p:nvSpPr>
        <p:spPr bwMode="auto">
          <a:xfrm>
            <a:off x="2771800" y="3123773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19584" name="直接连接符 249"/>
          <p:cNvCxnSpPr>
            <a:cxnSpLocks noChangeShapeType="1"/>
          </p:cNvCxnSpPr>
          <p:nvPr/>
        </p:nvCxnSpPr>
        <p:spPr bwMode="auto">
          <a:xfrm>
            <a:off x="1744663" y="2060575"/>
            <a:ext cx="247650" cy="611188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0" name="流程图: 联系 259"/>
          <p:cNvSpPr/>
          <p:nvPr/>
        </p:nvSpPr>
        <p:spPr bwMode="auto">
          <a:xfrm>
            <a:off x="1907704" y="2552010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179" name="流程图: 联系 178"/>
          <p:cNvSpPr/>
          <p:nvPr/>
        </p:nvSpPr>
        <p:spPr bwMode="auto">
          <a:xfrm>
            <a:off x="5400935" y="907477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85" name="流程图: 联系 284"/>
          <p:cNvSpPr/>
          <p:nvPr/>
        </p:nvSpPr>
        <p:spPr bwMode="auto">
          <a:xfrm>
            <a:off x="3636492" y="4590000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19594" name="直接连接符 285"/>
          <p:cNvCxnSpPr>
            <a:cxnSpLocks noChangeShapeType="1"/>
          </p:cNvCxnSpPr>
          <p:nvPr/>
        </p:nvCxnSpPr>
        <p:spPr bwMode="auto">
          <a:xfrm flipV="1">
            <a:off x="2909888" y="4941888"/>
            <a:ext cx="1125537" cy="144780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95" name="直接连接符 286"/>
          <p:cNvCxnSpPr>
            <a:cxnSpLocks noChangeShapeType="1"/>
          </p:cNvCxnSpPr>
          <p:nvPr/>
        </p:nvCxnSpPr>
        <p:spPr bwMode="auto">
          <a:xfrm flipV="1">
            <a:off x="4035425" y="4316413"/>
            <a:ext cx="520700" cy="62547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5" name="流程图: 联系 294"/>
          <p:cNvSpPr/>
          <p:nvPr/>
        </p:nvSpPr>
        <p:spPr bwMode="auto">
          <a:xfrm>
            <a:off x="2843808" y="6270653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19599" name="直接连接符 298"/>
          <p:cNvCxnSpPr>
            <a:cxnSpLocks noChangeShapeType="1"/>
          </p:cNvCxnSpPr>
          <p:nvPr/>
        </p:nvCxnSpPr>
        <p:spPr bwMode="auto">
          <a:xfrm>
            <a:off x="5300663" y="5911850"/>
            <a:ext cx="244475" cy="23495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2" name="流程图: 联系 301"/>
          <p:cNvSpPr/>
          <p:nvPr/>
        </p:nvSpPr>
        <p:spPr bwMode="auto">
          <a:xfrm>
            <a:off x="3995936" y="4869160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19603" name="直接连接符 304"/>
          <p:cNvCxnSpPr>
            <a:cxnSpLocks noChangeShapeType="1"/>
          </p:cNvCxnSpPr>
          <p:nvPr/>
        </p:nvCxnSpPr>
        <p:spPr bwMode="auto">
          <a:xfrm flipH="1" flipV="1">
            <a:off x="5910263" y="4210050"/>
            <a:ext cx="15875" cy="449263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3" name="流程图: 联系 312"/>
          <p:cNvSpPr/>
          <p:nvPr/>
        </p:nvSpPr>
        <p:spPr bwMode="auto">
          <a:xfrm>
            <a:off x="5868144" y="4581128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314" name="直接连接符 313"/>
          <p:cNvCxnSpPr>
            <a:cxnSpLocks noChangeShapeType="1"/>
          </p:cNvCxnSpPr>
          <p:nvPr/>
        </p:nvCxnSpPr>
        <p:spPr bwMode="auto">
          <a:xfrm flipV="1">
            <a:off x="1233488" y="4021138"/>
            <a:ext cx="1298575" cy="59372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5" name="直接连接符 314"/>
          <p:cNvCxnSpPr>
            <a:cxnSpLocks noChangeShapeType="1"/>
          </p:cNvCxnSpPr>
          <p:nvPr/>
        </p:nvCxnSpPr>
        <p:spPr bwMode="auto">
          <a:xfrm flipV="1">
            <a:off x="2532063" y="3659188"/>
            <a:ext cx="968375" cy="36195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6" name="流程图: 联系 315"/>
          <p:cNvSpPr/>
          <p:nvPr/>
        </p:nvSpPr>
        <p:spPr bwMode="auto">
          <a:xfrm>
            <a:off x="1187624" y="4509120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317" name="流程图: 联系 316"/>
          <p:cNvSpPr/>
          <p:nvPr/>
        </p:nvSpPr>
        <p:spPr bwMode="auto">
          <a:xfrm>
            <a:off x="2474242" y="3986028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19615" name="直接连接符 317"/>
          <p:cNvCxnSpPr>
            <a:cxnSpLocks noChangeShapeType="1"/>
          </p:cNvCxnSpPr>
          <p:nvPr/>
        </p:nvCxnSpPr>
        <p:spPr bwMode="auto">
          <a:xfrm flipV="1">
            <a:off x="4427538" y="4629150"/>
            <a:ext cx="508000" cy="62865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616" name="直接连接符 318"/>
          <p:cNvCxnSpPr>
            <a:cxnSpLocks noChangeShapeType="1"/>
          </p:cNvCxnSpPr>
          <p:nvPr/>
        </p:nvCxnSpPr>
        <p:spPr bwMode="auto">
          <a:xfrm flipV="1">
            <a:off x="3284538" y="5221288"/>
            <a:ext cx="1162050" cy="1468437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0" name="流程图: 联系 319"/>
          <p:cNvSpPr/>
          <p:nvPr/>
        </p:nvSpPr>
        <p:spPr bwMode="auto">
          <a:xfrm>
            <a:off x="4360739" y="5181007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321" name="流程图: 联系 320"/>
          <p:cNvSpPr/>
          <p:nvPr/>
        </p:nvSpPr>
        <p:spPr bwMode="auto">
          <a:xfrm>
            <a:off x="4860032" y="4581144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70" name="流程图: 联系 69"/>
          <p:cNvSpPr/>
          <p:nvPr/>
        </p:nvSpPr>
        <p:spPr bwMode="auto">
          <a:xfrm>
            <a:off x="5023892" y="188640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19626" name="直接连接符 321"/>
          <p:cNvCxnSpPr>
            <a:cxnSpLocks noChangeShapeType="1"/>
          </p:cNvCxnSpPr>
          <p:nvPr/>
        </p:nvCxnSpPr>
        <p:spPr bwMode="auto">
          <a:xfrm flipV="1">
            <a:off x="1004888" y="3438525"/>
            <a:ext cx="1304925" cy="465138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3" name="流程图: 联系 322"/>
          <p:cNvSpPr/>
          <p:nvPr/>
        </p:nvSpPr>
        <p:spPr bwMode="auto">
          <a:xfrm>
            <a:off x="2219551" y="3391693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19630" name="直接连接符 323"/>
          <p:cNvCxnSpPr>
            <a:cxnSpLocks noChangeShapeType="1"/>
          </p:cNvCxnSpPr>
          <p:nvPr/>
        </p:nvCxnSpPr>
        <p:spPr bwMode="auto">
          <a:xfrm flipV="1">
            <a:off x="6802438" y="5307013"/>
            <a:ext cx="630237" cy="13017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" name="流程图: 联系 327"/>
          <p:cNvSpPr/>
          <p:nvPr/>
        </p:nvSpPr>
        <p:spPr bwMode="auto">
          <a:xfrm>
            <a:off x="6801907" y="5365720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19634" name="直接连接符 328"/>
          <p:cNvCxnSpPr>
            <a:cxnSpLocks noChangeShapeType="1"/>
          </p:cNvCxnSpPr>
          <p:nvPr/>
        </p:nvCxnSpPr>
        <p:spPr bwMode="auto">
          <a:xfrm flipV="1">
            <a:off x="5973763" y="6308725"/>
            <a:ext cx="7937" cy="322263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0" name="流程图: 联系 329"/>
          <p:cNvSpPr/>
          <p:nvPr/>
        </p:nvSpPr>
        <p:spPr bwMode="auto">
          <a:xfrm>
            <a:off x="5877396" y="6237312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73" name="流程图: 联系 272"/>
          <p:cNvSpPr/>
          <p:nvPr/>
        </p:nvSpPr>
        <p:spPr bwMode="auto">
          <a:xfrm>
            <a:off x="3203848" y="6598908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334" name="流程图: 联系 333"/>
          <p:cNvSpPr/>
          <p:nvPr/>
        </p:nvSpPr>
        <p:spPr bwMode="auto">
          <a:xfrm>
            <a:off x="950509" y="3784054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19644" name="直接连接符 336"/>
          <p:cNvCxnSpPr>
            <a:cxnSpLocks noChangeShapeType="1"/>
          </p:cNvCxnSpPr>
          <p:nvPr/>
        </p:nvCxnSpPr>
        <p:spPr bwMode="auto">
          <a:xfrm flipV="1">
            <a:off x="5300663" y="5715000"/>
            <a:ext cx="211137" cy="241300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8" name="流程图: 联系 337"/>
          <p:cNvSpPr/>
          <p:nvPr/>
        </p:nvSpPr>
        <p:spPr bwMode="auto">
          <a:xfrm>
            <a:off x="5220072" y="5868436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9" name="直接箭头连接符 8"/>
          <p:cNvCxnSpPr/>
          <p:nvPr/>
        </p:nvCxnSpPr>
        <p:spPr bwMode="auto">
          <a:xfrm flipV="1">
            <a:off x="3779838" y="4338638"/>
            <a:ext cx="493712" cy="2619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" name="直接箭头连接符 145"/>
          <p:cNvCxnSpPr/>
          <p:nvPr/>
        </p:nvCxnSpPr>
        <p:spPr bwMode="auto">
          <a:xfrm flipV="1">
            <a:off x="3114675" y="4683125"/>
            <a:ext cx="492125" cy="2603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直接箭头连接符 148"/>
          <p:cNvCxnSpPr/>
          <p:nvPr/>
        </p:nvCxnSpPr>
        <p:spPr bwMode="auto">
          <a:xfrm flipV="1">
            <a:off x="2332038" y="5099050"/>
            <a:ext cx="492125" cy="2603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4" name="直接箭头连接符 153"/>
          <p:cNvCxnSpPr/>
          <p:nvPr/>
        </p:nvCxnSpPr>
        <p:spPr bwMode="auto">
          <a:xfrm flipV="1">
            <a:off x="1671638" y="5373688"/>
            <a:ext cx="547687" cy="936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" name="直接箭头连接符 156"/>
          <p:cNvCxnSpPr/>
          <p:nvPr/>
        </p:nvCxnSpPr>
        <p:spPr bwMode="auto">
          <a:xfrm>
            <a:off x="473075" y="2451100"/>
            <a:ext cx="215900" cy="600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" name="直接箭头连接符 162"/>
          <p:cNvCxnSpPr/>
          <p:nvPr/>
        </p:nvCxnSpPr>
        <p:spPr bwMode="auto">
          <a:xfrm>
            <a:off x="731838" y="3176588"/>
            <a:ext cx="215900" cy="5984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直接箭头连接符 164"/>
          <p:cNvCxnSpPr/>
          <p:nvPr/>
        </p:nvCxnSpPr>
        <p:spPr bwMode="auto">
          <a:xfrm>
            <a:off x="1042988" y="3884613"/>
            <a:ext cx="215900" cy="5984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655" name="直接连接符 133"/>
          <p:cNvCxnSpPr>
            <a:cxnSpLocks noChangeShapeType="1"/>
          </p:cNvCxnSpPr>
          <p:nvPr/>
        </p:nvCxnSpPr>
        <p:spPr bwMode="auto">
          <a:xfrm flipH="1" flipV="1">
            <a:off x="2582863" y="965200"/>
            <a:ext cx="319087" cy="42862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6" name="流程图: 联系 135"/>
          <p:cNvSpPr/>
          <p:nvPr/>
        </p:nvSpPr>
        <p:spPr bwMode="auto">
          <a:xfrm>
            <a:off x="2510979" y="896314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12" name="流程图: 联系 211"/>
          <p:cNvSpPr/>
          <p:nvPr/>
        </p:nvSpPr>
        <p:spPr bwMode="auto">
          <a:xfrm>
            <a:off x="2778572" y="1271580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19662" name="直接连接符 136"/>
          <p:cNvCxnSpPr>
            <a:cxnSpLocks noChangeShapeType="1"/>
          </p:cNvCxnSpPr>
          <p:nvPr/>
        </p:nvCxnSpPr>
        <p:spPr bwMode="auto">
          <a:xfrm>
            <a:off x="1497013" y="1503363"/>
            <a:ext cx="247650" cy="611187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8" name="流程图: 联系 137"/>
          <p:cNvSpPr/>
          <p:nvPr/>
        </p:nvSpPr>
        <p:spPr bwMode="auto">
          <a:xfrm>
            <a:off x="1444142" y="1416004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68" name="流程图: 联系 267"/>
          <p:cNvSpPr/>
          <p:nvPr/>
        </p:nvSpPr>
        <p:spPr bwMode="auto">
          <a:xfrm>
            <a:off x="1691680" y="1973512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19669" name="直接连接符 138"/>
          <p:cNvCxnSpPr>
            <a:cxnSpLocks noChangeShapeType="1"/>
          </p:cNvCxnSpPr>
          <p:nvPr/>
        </p:nvCxnSpPr>
        <p:spPr bwMode="auto">
          <a:xfrm>
            <a:off x="1444625" y="6237288"/>
            <a:ext cx="415925" cy="277812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0" name="流程图: 联系 139"/>
          <p:cNvSpPr/>
          <p:nvPr/>
        </p:nvSpPr>
        <p:spPr bwMode="auto">
          <a:xfrm>
            <a:off x="1331640" y="6146598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336" name="流程图: 联系 335"/>
          <p:cNvSpPr/>
          <p:nvPr/>
        </p:nvSpPr>
        <p:spPr bwMode="auto">
          <a:xfrm>
            <a:off x="1774528" y="6432348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143" name="流程图: 联系 142"/>
          <p:cNvSpPr/>
          <p:nvPr/>
        </p:nvSpPr>
        <p:spPr bwMode="auto">
          <a:xfrm>
            <a:off x="5463425" y="6663917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19679" name="直接连接符 143"/>
          <p:cNvCxnSpPr>
            <a:cxnSpLocks noChangeShapeType="1"/>
          </p:cNvCxnSpPr>
          <p:nvPr/>
        </p:nvCxnSpPr>
        <p:spPr bwMode="auto">
          <a:xfrm flipV="1">
            <a:off x="5554663" y="6237288"/>
            <a:ext cx="25400" cy="46037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7" name="流程图: 联系 256"/>
          <p:cNvSpPr/>
          <p:nvPr/>
        </p:nvSpPr>
        <p:spPr bwMode="auto">
          <a:xfrm>
            <a:off x="5488508" y="6093304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19683" name="直接连接符 146"/>
          <p:cNvCxnSpPr>
            <a:cxnSpLocks noChangeShapeType="1"/>
          </p:cNvCxnSpPr>
          <p:nvPr/>
        </p:nvCxnSpPr>
        <p:spPr bwMode="auto">
          <a:xfrm flipV="1">
            <a:off x="7458075" y="5153025"/>
            <a:ext cx="949325" cy="147638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684" name="直接连接符 161"/>
          <p:cNvCxnSpPr>
            <a:cxnSpLocks noChangeShapeType="1"/>
          </p:cNvCxnSpPr>
          <p:nvPr/>
        </p:nvCxnSpPr>
        <p:spPr bwMode="auto">
          <a:xfrm flipH="1" flipV="1">
            <a:off x="7437438" y="5351463"/>
            <a:ext cx="90487" cy="40322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685" name="直接连接符 170"/>
          <p:cNvCxnSpPr>
            <a:cxnSpLocks noChangeShapeType="1"/>
          </p:cNvCxnSpPr>
          <p:nvPr/>
        </p:nvCxnSpPr>
        <p:spPr bwMode="auto">
          <a:xfrm flipH="1" flipV="1">
            <a:off x="8386763" y="5192713"/>
            <a:ext cx="90487" cy="403225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2" name="流程图: 联系 171"/>
          <p:cNvSpPr/>
          <p:nvPr/>
        </p:nvSpPr>
        <p:spPr bwMode="auto">
          <a:xfrm>
            <a:off x="7547442" y="6280740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19689" name="直接连接符 173"/>
          <p:cNvCxnSpPr>
            <a:cxnSpLocks noChangeShapeType="1"/>
          </p:cNvCxnSpPr>
          <p:nvPr/>
        </p:nvCxnSpPr>
        <p:spPr bwMode="auto">
          <a:xfrm flipH="1" flipV="1">
            <a:off x="7527925" y="5878513"/>
            <a:ext cx="92075" cy="401637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0" name="流程图: 联系 159"/>
          <p:cNvSpPr/>
          <p:nvPr/>
        </p:nvSpPr>
        <p:spPr bwMode="auto">
          <a:xfrm>
            <a:off x="7456353" y="5754713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158" name="流程图: 联系 157"/>
          <p:cNvSpPr/>
          <p:nvPr/>
        </p:nvSpPr>
        <p:spPr bwMode="auto">
          <a:xfrm>
            <a:off x="8288234" y="5075434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327" name="流程图: 联系 326"/>
          <p:cNvSpPr/>
          <p:nvPr/>
        </p:nvSpPr>
        <p:spPr bwMode="auto">
          <a:xfrm>
            <a:off x="7314347" y="5229184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175" name="流程图: 联系 174"/>
          <p:cNvSpPr/>
          <p:nvPr/>
        </p:nvSpPr>
        <p:spPr bwMode="auto">
          <a:xfrm>
            <a:off x="8511768" y="6116906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cxnSp>
        <p:nvCxnSpPr>
          <p:cNvPr id="19702" name="直接连接符 176"/>
          <p:cNvCxnSpPr>
            <a:cxnSpLocks noChangeShapeType="1"/>
          </p:cNvCxnSpPr>
          <p:nvPr/>
        </p:nvCxnSpPr>
        <p:spPr bwMode="auto">
          <a:xfrm flipH="1" flipV="1">
            <a:off x="8493125" y="5715000"/>
            <a:ext cx="90488" cy="401638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8" name="流程图: 联系 167"/>
          <p:cNvSpPr/>
          <p:nvPr/>
        </p:nvSpPr>
        <p:spPr bwMode="auto">
          <a:xfrm>
            <a:off x="8405786" y="5595624"/>
            <a:ext cx="144016" cy="144000"/>
          </a:xfrm>
          <a:prstGeom prst="flowChartConnector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340" name="矩形 339"/>
          <p:cNvSpPr/>
          <p:nvPr/>
        </p:nvSpPr>
        <p:spPr>
          <a:xfrm>
            <a:off x="307975" y="457200"/>
            <a:ext cx="6619875" cy="646113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600" b="1" i="1" dirty="0" err="1">
                <a:ln w="1905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行楷" pitchFamily="2" charset="-122"/>
                <a:cs typeface="Times New Roman" pitchFamily="18" charset="0"/>
              </a:rPr>
              <a:t>Dijkstra</a:t>
            </a:r>
            <a:r>
              <a:rPr lang="en-US" altLang="zh-CN" sz="3600" b="1" dirty="0">
                <a:ln w="1905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行楷" pitchFamily="2" charset="-122"/>
                <a:cs typeface="Times New Roman" pitchFamily="18" charset="0"/>
              </a:rPr>
              <a:t> </a:t>
            </a:r>
            <a:r>
              <a:rPr lang="zh-CN" altLang="en-US" sz="3600" b="1" dirty="0">
                <a:ln w="1905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算法：不能做到快速！</a:t>
            </a:r>
          </a:p>
        </p:txBody>
      </p:sp>
      <p:sp>
        <p:nvSpPr>
          <p:cNvPr id="341" name="矩形 340"/>
          <p:cNvSpPr/>
          <p:nvPr/>
        </p:nvSpPr>
        <p:spPr>
          <a:xfrm>
            <a:off x="307975" y="1101725"/>
            <a:ext cx="6619875" cy="585788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1905"/>
                <a:solidFill>
                  <a:srgbClr val="0000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楷体" pitchFamily="49" charset="-122"/>
              </a:rPr>
              <a:t>扩展节点数：</a:t>
            </a:r>
            <a:r>
              <a:rPr lang="en-US" altLang="zh-CN" sz="3200" b="1" dirty="0">
                <a:ln w="1905"/>
                <a:solidFill>
                  <a:srgbClr val="0000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楷体" pitchFamily="49" charset="-122"/>
              </a:rPr>
              <a:t>60</a:t>
            </a:r>
            <a:r>
              <a:rPr lang="zh-CN" altLang="en-US" sz="3200" b="1" dirty="0">
                <a:ln w="1905"/>
                <a:solidFill>
                  <a:srgbClr val="0000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楷体" pitchFamily="49" charset="-122"/>
              </a:rPr>
              <a:t>，路径长度：</a:t>
            </a:r>
            <a:r>
              <a:rPr lang="en-US" altLang="zh-CN" sz="3200" b="1" dirty="0">
                <a:ln w="1905"/>
                <a:solidFill>
                  <a:srgbClr val="0000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楷体" pitchFamily="49" charset="-122"/>
              </a:rPr>
              <a:t>4.4km</a:t>
            </a:r>
            <a:endParaRPr lang="zh-CN" altLang="en-US" sz="3200" b="1" dirty="0">
              <a:ln w="1905"/>
              <a:solidFill>
                <a:srgbClr val="0000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楷体" pitchFamily="49" charset="-122"/>
            </a:endParaRPr>
          </a:p>
        </p:txBody>
      </p:sp>
      <p:sp>
        <p:nvSpPr>
          <p:cNvPr id="342" name="圆角矩形 341"/>
          <p:cNvSpPr>
            <a:spLocks noChangeArrowheads="1"/>
          </p:cNvSpPr>
          <p:nvPr/>
        </p:nvSpPr>
        <p:spPr bwMode="auto">
          <a:xfrm>
            <a:off x="2738438" y="1101725"/>
            <a:ext cx="617537" cy="585788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142" name="直接连接符 141"/>
          <p:cNvCxnSpPr/>
          <p:nvPr/>
        </p:nvCxnSpPr>
        <p:spPr bwMode="auto">
          <a:xfrm flipV="1">
            <a:off x="3541713" y="1035050"/>
            <a:ext cx="3003550" cy="4763"/>
          </a:xfrm>
          <a:prstGeom prst="line">
            <a:avLst/>
          </a:prstGeom>
          <a:ln>
            <a:solidFill>
              <a:srgbClr val="7030A0"/>
            </a:solidFill>
            <a:headEnd type="none" w="med" len="med"/>
            <a:tailEnd type="none" w="med" len="med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" dur="1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1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" dur="1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1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1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1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 animBg="1"/>
      <p:bldP spid="341" grpId="0" animBg="1"/>
      <p:bldP spid="34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 descr="BD06663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708275"/>
            <a:ext cx="3871912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24" name="Text Box 4"/>
          <p:cNvSpPr txBox="1">
            <a:spLocks noChangeArrowheads="1"/>
          </p:cNvSpPr>
          <p:nvPr/>
        </p:nvSpPr>
        <p:spPr bwMode="auto">
          <a:xfrm>
            <a:off x="4787900" y="2205038"/>
            <a:ext cx="3816350" cy="350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林昏天未曙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但向云边去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暗入无路山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心知有花处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	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——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唐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·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卢纶</a:t>
            </a:r>
          </a:p>
        </p:txBody>
      </p:sp>
      <p:sp>
        <p:nvSpPr>
          <p:cNvPr id="184325" name="Rectangle 5"/>
          <p:cNvSpPr>
            <a:spLocks noChangeArrowheads="1"/>
          </p:cNvSpPr>
          <p:nvPr/>
        </p:nvSpPr>
        <p:spPr bwMode="auto">
          <a:xfrm>
            <a:off x="381000" y="0"/>
            <a:ext cx="8763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altLang="zh-CN" sz="4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  <a:t>Conclusion</a:t>
            </a:r>
            <a:endParaRPr lang="en-US" altLang="zh-CN" sz="48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仿宋_GB2312" pitchFamily="49" charset="-122"/>
            </a:endParaRPr>
          </a:p>
        </p:txBody>
      </p:sp>
      <p:sp>
        <p:nvSpPr>
          <p:cNvPr id="184327" name="Rectangle 7"/>
          <p:cNvSpPr>
            <a:spLocks noChangeArrowheads="1"/>
          </p:cNvSpPr>
          <p:nvPr/>
        </p:nvSpPr>
        <p:spPr bwMode="auto">
          <a:xfrm>
            <a:off x="468313" y="771525"/>
            <a:ext cx="31670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启发式搜索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Review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Breadth-first search</a:t>
            </a:r>
          </a:p>
          <a:p>
            <a:pPr eaLnBrk="1" hangingPunct="1">
              <a:defRPr/>
            </a:pPr>
            <a:r>
              <a:rPr lang="en-US" altLang="zh-CN" smtClean="0"/>
              <a:t>Uniform cost search</a:t>
            </a:r>
          </a:p>
          <a:p>
            <a:pPr eaLnBrk="1" hangingPunct="1">
              <a:defRPr/>
            </a:pPr>
            <a:r>
              <a:rPr lang="en-US" altLang="zh-CN" smtClean="0"/>
              <a:t>Depth-first search</a:t>
            </a:r>
          </a:p>
          <a:p>
            <a:pPr eaLnBrk="1" hangingPunct="1">
              <a:defRPr/>
            </a:pPr>
            <a:r>
              <a:rPr lang="en-US" altLang="zh-CN" smtClean="0"/>
              <a:t>Depth-limited search</a:t>
            </a:r>
          </a:p>
          <a:p>
            <a:pPr eaLnBrk="1" hangingPunct="1">
              <a:defRPr/>
            </a:pPr>
            <a:r>
              <a:rPr lang="en-US" altLang="zh-CN" smtClean="0"/>
              <a:t>Iterative deepening search</a:t>
            </a:r>
          </a:p>
          <a:p>
            <a:pPr eaLnBrk="1" hangingPunct="1">
              <a:defRPr/>
            </a:pPr>
            <a:r>
              <a:rPr lang="en-US" altLang="zh-CN" smtClean="0"/>
              <a:t>Bidirectional search</a:t>
            </a:r>
          </a:p>
        </p:txBody>
      </p:sp>
      <p:grpSp>
        <p:nvGrpSpPr>
          <p:cNvPr id="167942" name="Group 6"/>
          <p:cNvGrpSpPr>
            <a:grpSpLocks/>
          </p:cNvGrpSpPr>
          <p:nvPr/>
        </p:nvGrpSpPr>
        <p:grpSpPr bwMode="auto">
          <a:xfrm>
            <a:off x="5435600" y="1268413"/>
            <a:ext cx="3097213" cy="3168650"/>
            <a:chOff x="3424" y="799"/>
            <a:chExt cx="1951" cy="1996"/>
          </a:xfrm>
        </p:grpSpPr>
        <p:sp>
          <p:nvSpPr>
            <p:cNvPr id="3077" name="AutoShape 4"/>
            <p:cNvSpPr>
              <a:spLocks/>
            </p:cNvSpPr>
            <p:nvPr/>
          </p:nvSpPr>
          <p:spPr bwMode="auto">
            <a:xfrm>
              <a:off x="3424" y="799"/>
              <a:ext cx="182" cy="1996"/>
            </a:xfrm>
            <a:prstGeom prst="rightBrace">
              <a:avLst>
                <a:gd name="adj1" fmla="val 91392"/>
                <a:gd name="adj2" fmla="val 50000"/>
              </a:avLst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7941" name="Text Box 5"/>
            <p:cNvSpPr txBox="1">
              <a:spLocks noChangeArrowheads="1"/>
            </p:cNvSpPr>
            <p:nvPr/>
          </p:nvSpPr>
          <p:spPr bwMode="auto">
            <a:xfrm>
              <a:off x="3651" y="1570"/>
              <a:ext cx="17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3200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Blind Search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7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39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Examples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413"/>
            <a:ext cx="91440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0" y="1588"/>
            <a:ext cx="3465513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Applications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5538"/>
            <a:ext cx="9144000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1807" name="Picture 110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07"/>
          <a:stretch>
            <a:fillRect/>
          </a:stretch>
        </p:blipFill>
        <p:spPr bwMode="auto">
          <a:xfrm>
            <a:off x="0" y="1125538"/>
            <a:ext cx="9144000" cy="538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1808" name="Picture 110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90"/>
          <a:stretch>
            <a:fillRect/>
          </a:stretch>
        </p:blipFill>
        <p:spPr bwMode="auto">
          <a:xfrm>
            <a:off x="0" y="1125538"/>
            <a:ext cx="9144000" cy="539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0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2018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0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Applications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613"/>
            <a:ext cx="9144000" cy="602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5288"/>
            <a:ext cx="4114800" cy="265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Applications</a:t>
            </a:r>
          </a:p>
        </p:txBody>
      </p:sp>
      <p:pic>
        <p:nvPicPr>
          <p:cNvPr id="24579" name="Picture 2" descr="http://pic15.nipic.com/20110627/2786001_091850805000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" b="12041"/>
          <a:stretch>
            <a:fillRect/>
          </a:stretch>
        </p:blipFill>
        <p:spPr bwMode="auto">
          <a:xfrm>
            <a:off x="0" y="836613"/>
            <a:ext cx="9151938" cy="602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 descr="http://www.china4auto.com/uploadfolder/2009_03_16/auto_09031609049324.jpg"/>
          <p:cNvPicPr>
            <a:picLocks noChangeAspect="1" noChangeArrowheads="1"/>
          </p:cNvPicPr>
          <p:nvPr/>
        </p:nvPicPr>
        <p:blipFill rotWithShape="1">
          <a:blip r:embed="rId3"/>
          <a:srcRect b="13250"/>
          <a:stretch/>
        </p:blipFill>
        <p:spPr bwMode="auto">
          <a:xfrm>
            <a:off x="4427538" y="404813"/>
            <a:ext cx="4427537" cy="2016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Applications</a:t>
            </a:r>
          </a:p>
        </p:txBody>
      </p:sp>
      <p:pic>
        <p:nvPicPr>
          <p:cNvPr id="25603" name="Picture 5" descr="312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125538"/>
            <a:ext cx="7416800" cy="493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Applications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341438"/>
            <a:ext cx="6172200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Discussions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Admissibility</a:t>
            </a:r>
            <a:r>
              <a:rPr lang="zh-CN" altLang="en-US" dirty="0" smtClean="0"/>
              <a:t>（可接纳性）</a:t>
            </a:r>
          </a:p>
          <a:p>
            <a:pPr lvl="1" eaLnBrk="1" hangingPunct="1">
              <a:buFontTx/>
              <a:buNone/>
              <a:defRPr/>
            </a:pPr>
            <a:r>
              <a:rPr lang="zh-CN" altLang="en-US" sz="3200" dirty="0" smtClean="0"/>
              <a:t>    </a:t>
            </a:r>
            <a:r>
              <a:rPr lang="en-US" altLang="zh-CN" sz="3200" dirty="0" smtClean="0"/>
              <a:t>h(</a:t>
            </a:r>
            <a:r>
              <a:rPr lang="en-US" altLang="zh-CN" sz="3200" i="1" dirty="0" smtClean="0"/>
              <a:t>n</a:t>
            </a:r>
            <a:r>
              <a:rPr lang="en-US" altLang="zh-CN" sz="3200" dirty="0" smtClean="0"/>
              <a:t>) </a:t>
            </a:r>
            <a:r>
              <a:rPr lang="en-US" altLang="zh-CN" sz="3200" dirty="0" smtClean="0">
                <a:sym typeface="Symbol" pitchFamily="18" charset="2"/>
              </a:rPr>
              <a:t> h*(</a:t>
            </a:r>
            <a:r>
              <a:rPr lang="en-US" altLang="zh-CN" sz="3200" i="1" dirty="0" smtClean="0">
                <a:sym typeface="Symbol" pitchFamily="18" charset="2"/>
              </a:rPr>
              <a:t>n</a:t>
            </a:r>
            <a:r>
              <a:rPr lang="en-US" altLang="zh-CN" sz="3200" dirty="0" smtClean="0">
                <a:sym typeface="Symbol" pitchFamily="18" charset="2"/>
              </a:rPr>
              <a:t>)</a:t>
            </a:r>
            <a:endParaRPr lang="en-US" altLang="zh-CN" sz="3200" dirty="0" smtClean="0"/>
          </a:p>
          <a:p>
            <a:pPr eaLnBrk="1" hangingPunct="1">
              <a:defRPr/>
            </a:pPr>
            <a:r>
              <a:rPr lang="en-US" altLang="zh-CN" dirty="0" smtClean="0"/>
              <a:t>Monotone Condition</a:t>
            </a:r>
            <a:r>
              <a:rPr lang="zh-CN" altLang="en-US" dirty="0" smtClean="0"/>
              <a:t>（单调性）</a:t>
            </a:r>
          </a:p>
          <a:p>
            <a:pPr lvl="1" eaLnBrk="1" hangingPunct="1">
              <a:buFontTx/>
              <a:buNone/>
              <a:defRPr/>
            </a:pPr>
            <a:r>
              <a:rPr lang="zh-CN" altLang="en-US" sz="3200" dirty="0" smtClean="0"/>
              <a:t>    </a:t>
            </a:r>
            <a:r>
              <a:rPr lang="en-US" altLang="zh-CN" sz="3200" dirty="0" smtClean="0"/>
              <a:t>h(</a:t>
            </a:r>
            <a:r>
              <a:rPr lang="en-US" altLang="zh-CN" sz="3200" i="1" dirty="0" err="1" smtClean="0"/>
              <a:t>n</a:t>
            </a:r>
            <a:r>
              <a:rPr lang="en-US" altLang="zh-CN" sz="3200" i="1" baseline="-25000" dirty="0" err="1" smtClean="0"/>
              <a:t>i</a:t>
            </a:r>
            <a:r>
              <a:rPr lang="en-US" altLang="zh-CN" sz="3200" dirty="0" smtClean="0"/>
              <a:t>) </a:t>
            </a:r>
            <a:r>
              <a:rPr lang="en-US" altLang="zh-CN" sz="3200" dirty="0" smtClean="0">
                <a:sym typeface="Symbol" pitchFamily="18" charset="2"/>
              </a:rPr>
              <a:t> </a:t>
            </a:r>
            <a:r>
              <a:rPr lang="en-US" altLang="zh-CN" sz="3200" dirty="0"/>
              <a:t>h(</a:t>
            </a:r>
            <a:r>
              <a:rPr lang="en-US" altLang="zh-CN" sz="3200" i="1" dirty="0" err="1"/>
              <a:t>n</a:t>
            </a:r>
            <a:r>
              <a:rPr lang="en-US" altLang="zh-CN" sz="3200" i="1" baseline="-25000" dirty="0" err="1"/>
              <a:t>j</a:t>
            </a:r>
            <a:r>
              <a:rPr lang="en-US" altLang="zh-CN" sz="3200" dirty="0"/>
              <a:t>) </a:t>
            </a:r>
            <a:r>
              <a:rPr lang="en-US" altLang="zh-CN" sz="3200" dirty="0" smtClean="0"/>
              <a:t>+ </a:t>
            </a:r>
            <a:r>
              <a:rPr lang="en-US" altLang="zh-CN" sz="3200" dirty="0" smtClean="0">
                <a:sym typeface="Symbol" pitchFamily="18" charset="2"/>
              </a:rPr>
              <a:t>cost(</a:t>
            </a:r>
            <a:r>
              <a:rPr lang="en-US" altLang="zh-CN" sz="3200" i="1" dirty="0" err="1" smtClean="0">
                <a:sym typeface="Symbol" pitchFamily="18" charset="2"/>
              </a:rPr>
              <a:t>n</a:t>
            </a:r>
            <a:r>
              <a:rPr lang="en-US" altLang="zh-CN" sz="3200" i="1" baseline="-25000" dirty="0" err="1" smtClean="0">
                <a:sym typeface="Symbol" pitchFamily="18" charset="2"/>
              </a:rPr>
              <a:t>i</a:t>
            </a:r>
            <a:r>
              <a:rPr lang="en-US" altLang="zh-CN" sz="3200" dirty="0" smtClean="0">
                <a:sym typeface="Symbol" pitchFamily="18" charset="2"/>
              </a:rPr>
              <a:t>, </a:t>
            </a:r>
            <a:r>
              <a:rPr lang="en-US" altLang="zh-CN" sz="3200" i="1" dirty="0" err="1" smtClean="0">
                <a:sym typeface="Symbol" pitchFamily="18" charset="2"/>
              </a:rPr>
              <a:t>n</a:t>
            </a:r>
            <a:r>
              <a:rPr lang="en-US" altLang="zh-CN" sz="3200" i="1" baseline="-25000" dirty="0" err="1" smtClean="0">
                <a:sym typeface="Symbol" pitchFamily="18" charset="2"/>
              </a:rPr>
              <a:t>j</a:t>
            </a:r>
            <a:r>
              <a:rPr lang="en-US" altLang="zh-CN" sz="3200" dirty="0" smtClean="0">
                <a:sym typeface="Symbol" pitchFamily="18" charset="2"/>
              </a:rPr>
              <a:t>)</a:t>
            </a:r>
            <a:endParaRPr lang="en-US" altLang="zh-CN" sz="3200" dirty="0" smtClean="0"/>
          </a:p>
          <a:p>
            <a:pPr eaLnBrk="1" hangingPunct="1">
              <a:defRPr/>
            </a:pPr>
            <a:r>
              <a:rPr lang="en-US" altLang="zh-CN" dirty="0" smtClean="0"/>
              <a:t>Informed</a:t>
            </a:r>
            <a:r>
              <a:rPr lang="zh-CN" altLang="en-US" dirty="0" smtClean="0"/>
              <a:t>（信息性）</a:t>
            </a:r>
          </a:p>
          <a:p>
            <a:pPr lvl="1" eaLnBrk="1" hangingPunct="1">
              <a:buFontTx/>
              <a:buNone/>
              <a:defRPr/>
            </a:pPr>
            <a:r>
              <a:rPr lang="zh-CN" altLang="en-US" sz="3200" dirty="0" smtClean="0"/>
              <a:t>    </a:t>
            </a:r>
            <a:r>
              <a:rPr lang="en-US" altLang="zh-CN" sz="3200" dirty="0" smtClean="0"/>
              <a:t>h</a:t>
            </a:r>
            <a:r>
              <a:rPr lang="en-US" altLang="zh-CN" sz="3200" baseline="-25000" dirty="0" smtClean="0"/>
              <a:t>1</a:t>
            </a:r>
            <a:r>
              <a:rPr lang="en-US" altLang="zh-CN" sz="3200" dirty="0" smtClean="0"/>
              <a:t>(</a:t>
            </a:r>
            <a:r>
              <a:rPr lang="en-US" altLang="zh-CN" sz="3200" i="1" dirty="0" smtClean="0"/>
              <a:t>n</a:t>
            </a:r>
            <a:r>
              <a:rPr lang="en-US" altLang="zh-CN" sz="3200" dirty="0" smtClean="0"/>
              <a:t>) </a:t>
            </a:r>
            <a:r>
              <a:rPr lang="en-US" altLang="zh-CN" sz="3200" dirty="0" smtClean="0">
                <a:sym typeface="Symbol" pitchFamily="18" charset="2"/>
              </a:rPr>
              <a:t>&lt; h</a:t>
            </a:r>
            <a:r>
              <a:rPr lang="en-US" altLang="zh-CN" sz="3200" baseline="-25000" dirty="0" smtClean="0">
                <a:sym typeface="Symbol" pitchFamily="18" charset="2"/>
              </a:rPr>
              <a:t>2</a:t>
            </a:r>
            <a:r>
              <a:rPr lang="en-US" altLang="zh-CN" sz="3200" dirty="0" smtClean="0">
                <a:sym typeface="Symbol" pitchFamily="18" charset="2"/>
              </a:rPr>
              <a:t>(</a:t>
            </a:r>
            <a:r>
              <a:rPr lang="en-US" altLang="zh-CN" sz="3200" i="1" dirty="0" smtClean="0">
                <a:sym typeface="Symbol" pitchFamily="18" charset="2"/>
              </a:rPr>
              <a:t>n</a:t>
            </a:r>
            <a:r>
              <a:rPr lang="en-US" altLang="zh-CN" sz="3200" dirty="0" smtClean="0">
                <a:sym typeface="Symbol" pitchFamily="18" charset="2"/>
              </a:rPr>
              <a:t>)</a:t>
            </a:r>
          </a:p>
        </p:txBody>
      </p:sp>
      <p:sp>
        <p:nvSpPr>
          <p:cNvPr id="180229" name="AutoShape 5"/>
          <p:cNvSpPr>
            <a:spLocks noChangeArrowheads="1"/>
          </p:cNvSpPr>
          <p:nvPr/>
        </p:nvSpPr>
        <p:spPr bwMode="auto">
          <a:xfrm>
            <a:off x="1366838" y="2058988"/>
            <a:ext cx="7777162" cy="4824412"/>
          </a:xfrm>
          <a:prstGeom prst="irregularSeal1">
            <a:avLst/>
          </a:prstGeom>
          <a:solidFill>
            <a:schemeClr val="accent1"/>
          </a:solidFill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h(</a:t>
            </a:r>
            <a:r>
              <a:rPr lang="en-US" altLang="zh-CN" sz="36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lang="en-US" altLang="zh-CN"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lang="zh-CN" alt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高不成，低不就 </a:t>
            </a:r>
            <a:endParaRPr lang="zh-CN" altLang="en-US" sz="36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0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0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5" descr="exclam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975"/>
            <a:ext cx="244792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Discussions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43213" y="1066800"/>
            <a:ext cx="5995987" cy="2794000"/>
          </a:xfrm>
        </p:spPr>
        <p:txBody>
          <a:bodyPr/>
          <a:lstStyle/>
          <a:p>
            <a:pPr eaLnBrk="1" hangingPunct="1">
              <a:defRPr/>
            </a:pPr>
            <a:endParaRPr lang="en-US" altLang="zh-CN" smtClean="0"/>
          </a:p>
          <a:p>
            <a:pPr eaLnBrk="1" hangingPunct="1">
              <a:defRPr/>
            </a:pPr>
            <a:r>
              <a:rPr lang="en-US" altLang="zh-CN" smtClean="0"/>
              <a:t>A* algorithm is complete.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altLang="zh-CN" smtClean="0"/>
          </a:p>
          <a:p>
            <a:pPr eaLnBrk="1" hangingPunct="1">
              <a:defRPr/>
            </a:pPr>
            <a:r>
              <a:rPr lang="en-US" altLang="zh-CN" smtClean="0"/>
              <a:t>A* algorithm is optimal.</a:t>
            </a:r>
          </a:p>
        </p:txBody>
      </p:sp>
      <p:sp>
        <p:nvSpPr>
          <p:cNvPr id="181254" name="Rectangle 6"/>
          <p:cNvSpPr>
            <a:spLocks noChangeArrowheads="1"/>
          </p:cNvSpPr>
          <p:nvPr/>
        </p:nvSpPr>
        <p:spPr bwMode="auto">
          <a:xfrm>
            <a:off x="395288" y="4221163"/>
            <a:ext cx="78374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Font typeface="Wingdings" pitchFamily="2" charset="2"/>
              <a:buChar char="F"/>
              <a:defRPr/>
            </a:pPr>
            <a:r>
              <a:rPr lang="en-US" altLang="zh-CN" sz="3200" b="1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What about the time and space complexity?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1" grpId="0" build="p" autoUpdateAnimBg="0"/>
      <p:bldP spid="18125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Questions</a:t>
            </a:r>
          </a:p>
        </p:txBody>
      </p:sp>
      <p:pic>
        <p:nvPicPr>
          <p:cNvPr id="29699" name="Picture 9" descr="searching-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349500"/>
            <a:ext cx="2952750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WordArt 11"/>
          <p:cNvSpPr>
            <a:spLocks noChangeArrowheads="1" noChangeShapeType="1" noTextEdit="1"/>
          </p:cNvSpPr>
          <p:nvPr/>
        </p:nvSpPr>
        <p:spPr bwMode="auto">
          <a:xfrm>
            <a:off x="2411413" y="1844675"/>
            <a:ext cx="5957887" cy="1177925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altLang="zh-CN" sz="3600" b="1" i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cs typeface="Times New Roman" panose="02020603050405020304" pitchFamily="18" charset="0"/>
              </a:rPr>
              <a:t>Can A* be better?</a:t>
            </a:r>
            <a:endParaRPr lang="zh-CN" altLang="en-US" sz="3600" b="1" i="1" kern="10">
              <a:ln w="9525">
                <a:solidFill>
                  <a:srgbClr val="CC99FF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6600CC"/>
                  </a:gs>
                  <a:gs pos="100000">
                    <a:srgbClr val="CC00CC"/>
                  </a:gs>
                </a:gsLst>
                <a:lin ang="5400000" scaled="1"/>
              </a:gradFill>
              <a:effectLst>
                <a:outerShdw dist="53882" dir="2700000" algn="ctr" rotWithShape="0">
                  <a:srgbClr val="9999FF">
                    <a:alpha val="79999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Oval 2"/>
          <p:cNvSpPr>
            <a:spLocks noChangeArrowheads="1"/>
          </p:cNvSpPr>
          <p:nvPr/>
        </p:nvSpPr>
        <p:spPr bwMode="auto">
          <a:xfrm>
            <a:off x="1763713" y="3573463"/>
            <a:ext cx="1008062" cy="792162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Start</a:t>
            </a:r>
          </a:p>
        </p:txBody>
      </p:sp>
      <p:sp>
        <p:nvSpPr>
          <p:cNvPr id="168963" name="Oval 3"/>
          <p:cNvSpPr>
            <a:spLocks noChangeArrowheads="1"/>
          </p:cNvSpPr>
          <p:nvPr/>
        </p:nvSpPr>
        <p:spPr bwMode="auto">
          <a:xfrm>
            <a:off x="6156325" y="3716338"/>
            <a:ext cx="1008063" cy="792162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Goal</a:t>
            </a:r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 flipV="1">
            <a:off x="2411413" y="2997200"/>
            <a:ext cx="144462" cy="5762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 flipV="1">
            <a:off x="2700338" y="3573463"/>
            <a:ext cx="503237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2" name="Line 6"/>
          <p:cNvSpPr>
            <a:spLocks noChangeShapeType="1"/>
          </p:cNvSpPr>
          <p:nvPr/>
        </p:nvSpPr>
        <p:spPr bwMode="auto">
          <a:xfrm flipV="1">
            <a:off x="1547813" y="4292600"/>
            <a:ext cx="360362" cy="504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3" name="Line 7"/>
          <p:cNvSpPr>
            <a:spLocks noChangeShapeType="1"/>
          </p:cNvSpPr>
          <p:nvPr/>
        </p:nvSpPr>
        <p:spPr bwMode="auto">
          <a:xfrm flipV="1">
            <a:off x="3203575" y="2565400"/>
            <a:ext cx="647700" cy="10080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4" name="Line 8"/>
          <p:cNvSpPr>
            <a:spLocks noChangeShapeType="1"/>
          </p:cNvSpPr>
          <p:nvPr/>
        </p:nvSpPr>
        <p:spPr bwMode="auto">
          <a:xfrm flipH="1" flipV="1">
            <a:off x="3203575" y="3573463"/>
            <a:ext cx="144463" cy="647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5" name="Line 9"/>
          <p:cNvSpPr>
            <a:spLocks noChangeShapeType="1"/>
          </p:cNvSpPr>
          <p:nvPr/>
        </p:nvSpPr>
        <p:spPr bwMode="auto">
          <a:xfrm flipV="1">
            <a:off x="2268538" y="4868863"/>
            <a:ext cx="431800" cy="1444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6" name="Line 10"/>
          <p:cNvSpPr>
            <a:spLocks noChangeShapeType="1"/>
          </p:cNvSpPr>
          <p:nvPr/>
        </p:nvSpPr>
        <p:spPr bwMode="auto">
          <a:xfrm flipV="1">
            <a:off x="3348038" y="4076700"/>
            <a:ext cx="576262" cy="1444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7" name="Line 11"/>
          <p:cNvSpPr>
            <a:spLocks noChangeShapeType="1"/>
          </p:cNvSpPr>
          <p:nvPr/>
        </p:nvSpPr>
        <p:spPr bwMode="auto">
          <a:xfrm flipV="1">
            <a:off x="2987675" y="4724400"/>
            <a:ext cx="288925" cy="1081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8" name="Line 12"/>
          <p:cNvSpPr>
            <a:spLocks noChangeShapeType="1"/>
          </p:cNvSpPr>
          <p:nvPr/>
        </p:nvSpPr>
        <p:spPr bwMode="auto">
          <a:xfrm flipV="1">
            <a:off x="2555875" y="2492375"/>
            <a:ext cx="360363" cy="504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9" name="Line 13"/>
          <p:cNvSpPr>
            <a:spLocks noChangeShapeType="1"/>
          </p:cNvSpPr>
          <p:nvPr/>
        </p:nvSpPr>
        <p:spPr bwMode="auto">
          <a:xfrm flipV="1">
            <a:off x="3924300" y="3573463"/>
            <a:ext cx="360363" cy="504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10" name="Line 14"/>
          <p:cNvSpPr>
            <a:spLocks noChangeShapeType="1"/>
          </p:cNvSpPr>
          <p:nvPr/>
        </p:nvSpPr>
        <p:spPr bwMode="auto">
          <a:xfrm>
            <a:off x="1258888" y="3500438"/>
            <a:ext cx="577850" cy="287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11" name="Line 15"/>
          <p:cNvSpPr>
            <a:spLocks noChangeShapeType="1"/>
          </p:cNvSpPr>
          <p:nvPr/>
        </p:nvSpPr>
        <p:spPr bwMode="auto">
          <a:xfrm flipV="1">
            <a:off x="2700338" y="4221163"/>
            <a:ext cx="647700" cy="6492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12" name="Line 16"/>
          <p:cNvSpPr>
            <a:spLocks noChangeShapeType="1"/>
          </p:cNvSpPr>
          <p:nvPr/>
        </p:nvSpPr>
        <p:spPr bwMode="auto">
          <a:xfrm>
            <a:off x="3276600" y="4724400"/>
            <a:ext cx="719138" cy="73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13" name="Line 17"/>
          <p:cNvSpPr>
            <a:spLocks noChangeShapeType="1"/>
          </p:cNvSpPr>
          <p:nvPr/>
        </p:nvSpPr>
        <p:spPr bwMode="auto">
          <a:xfrm flipV="1">
            <a:off x="2627313" y="5805488"/>
            <a:ext cx="360362" cy="504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 flipV="1">
            <a:off x="755650" y="3500438"/>
            <a:ext cx="504825" cy="504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15" name="Line 19"/>
          <p:cNvSpPr>
            <a:spLocks noChangeShapeType="1"/>
          </p:cNvSpPr>
          <p:nvPr/>
        </p:nvSpPr>
        <p:spPr bwMode="auto">
          <a:xfrm flipV="1">
            <a:off x="611188" y="5084763"/>
            <a:ext cx="360362" cy="504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16" name="Line 20"/>
          <p:cNvSpPr>
            <a:spLocks noChangeShapeType="1"/>
          </p:cNvSpPr>
          <p:nvPr/>
        </p:nvSpPr>
        <p:spPr bwMode="auto">
          <a:xfrm flipV="1">
            <a:off x="2987675" y="5661025"/>
            <a:ext cx="504825" cy="1444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17" name="Line 21"/>
          <p:cNvSpPr>
            <a:spLocks noChangeShapeType="1"/>
          </p:cNvSpPr>
          <p:nvPr/>
        </p:nvSpPr>
        <p:spPr bwMode="auto">
          <a:xfrm flipH="1" flipV="1">
            <a:off x="1908175" y="5589588"/>
            <a:ext cx="719138" cy="7191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18" name="Line 22"/>
          <p:cNvSpPr>
            <a:spLocks noChangeShapeType="1"/>
          </p:cNvSpPr>
          <p:nvPr/>
        </p:nvSpPr>
        <p:spPr bwMode="auto">
          <a:xfrm flipV="1">
            <a:off x="971550" y="4797425"/>
            <a:ext cx="576263" cy="2873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19" name="Line 23"/>
          <p:cNvSpPr>
            <a:spLocks noChangeShapeType="1"/>
          </p:cNvSpPr>
          <p:nvPr/>
        </p:nvSpPr>
        <p:spPr bwMode="auto">
          <a:xfrm flipV="1">
            <a:off x="2700338" y="4724400"/>
            <a:ext cx="576262" cy="1444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20" name="Line 24"/>
          <p:cNvSpPr>
            <a:spLocks noChangeShapeType="1"/>
          </p:cNvSpPr>
          <p:nvPr/>
        </p:nvSpPr>
        <p:spPr bwMode="auto">
          <a:xfrm flipH="1" flipV="1">
            <a:off x="2700338" y="4868863"/>
            <a:ext cx="287337" cy="9366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21" name="Line 25"/>
          <p:cNvSpPr>
            <a:spLocks noChangeShapeType="1"/>
          </p:cNvSpPr>
          <p:nvPr/>
        </p:nvSpPr>
        <p:spPr bwMode="auto">
          <a:xfrm flipV="1">
            <a:off x="3492500" y="4797425"/>
            <a:ext cx="503238" cy="8651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22" name="Line 26"/>
          <p:cNvSpPr>
            <a:spLocks noChangeShapeType="1"/>
          </p:cNvSpPr>
          <p:nvPr/>
        </p:nvSpPr>
        <p:spPr bwMode="auto">
          <a:xfrm flipH="1" flipV="1">
            <a:off x="2555875" y="4365625"/>
            <a:ext cx="144463" cy="5032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23" name="Line 27"/>
          <p:cNvSpPr>
            <a:spLocks noChangeShapeType="1"/>
          </p:cNvSpPr>
          <p:nvPr/>
        </p:nvSpPr>
        <p:spPr bwMode="auto">
          <a:xfrm flipH="1" flipV="1">
            <a:off x="1547813" y="4797425"/>
            <a:ext cx="720725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24" name="Line 28"/>
          <p:cNvSpPr>
            <a:spLocks noChangeShapeType="1"/>
          </p:cNvSpPr>
          <p:nvPr/>
        </p:nvSpPr>
        <p:spPr bwMode="auto">
          <a:xfrm flipV="1">
            <a:off x="1908175" y="5013325"/>
            <a:ext cx="360363" cy="5762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25" name="Line 29"/>
          <p:cNvSpPr>
            <a:spLocks noChangeShapeType="1"/>
          </p:cNvSpPr>
          <p:nvPr/>
        </p:nvSpPr>
        <p:spPr bwMode="auto">
          <a:xfrm flipV="1">
            <a:off x="2627313" y="5661025"/>
            <a:ext cx="1944687" cy="647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26" name="Line 30"/>
          <p:cNvSpPr>
            <a:spLocks noChangeShapeType="1"/>
          </p:cNvSpPr>
          <p:nvPr/>
        </p:nvSpPr>
        <p:spPr bwMode="auto">
          <a:xfrm flipH="1" flipV="1">
            <a:off x="1619250" y="6453188"/>
            <a:ext cx="576263" cy="4048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27" name="Line 31"/>
          <p:cNvSpPr>
            <a:spLocks noChangeShapeType="1"/>
          </p:cNvSpPr>
          <p:nvPr/>
        </p:nvSpPr>
        <p:spPr bwMode="auto">
          <a:xfrm flipH="1" flipV="1">
            <a:off x="3492500" y="5661025"/>
            <a:ext cx="1079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28" name="Line 32"/>
          <p:cNvSpPr>
            <a:spLocks noChangeShapeType="1"/>
          </p:cNvSpPr>
          <p:nvPr/>
        </p:nvSpPr>
        <p:spPr bwMode="auto">
          <a:xfrm flipV="1">
            <a:off x="1619250" y="5589588"/>
            <a:ext cx="288925" cy="863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29" name="Line 33"/>
          <p:cNvSpPr>
            <a:spLocks noChangeShapeType="1"/>
          </p:cNvSpPr>
          <p:nvPr/>
        </p:nvSpPr>
        <p:spPr bwMode="auto">
          <a:xfrm flipV="1">
            <a:off x="323850" y="3500438"/>
            <a:ext cx="935038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30" name="Line 34"/>
          <p:cNvSpPr>
            <a:spLocks noChangeShapeType="1"/>
          </p:cNvSpPr>
          <p:nvPr/>
        </p:nvSpPr>
        <p:spPr bwMode="auto">
          <a:xfrm flipV="1">
            <a:off x="2195513" y="6669088"/>
            <a:ext cx="2089150" cy="1889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31" name="Line 35"/>
          <p:cNvSpPr>
            <a:spLocks noChangeShapeType="1"/>
          </p:cNvSpPr>
          <p:nvPr/>
        </p:nvSpPr>
        <p:spPr bwMode="auto">
          <a:xfrm flipV="1">
            <a:off x="2195513" y="6308725"/>
            <a:ext cx="431800" cy="5492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32" name="Line 36"/>
          <p:cNvSpPr>
            <a:spLocks noChangeShapeType="1"/>
          </p:cNvSpPr>
          <p:nvPr/>
        </p:nvSpPr>
        <p:spPr bwMode="auto">
          <a:xfrm flipH="1" flipV="1">
            <a:off x="827088" y="2924175"/>
            <a:ext cx="865187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33" name="Line 37"/>
          <p:cNvSpPr>
            <a:spLocks noChangeShapeType="1"/>
          </p:cNvSpPr>
          <p:nvPr/>
        </p:nvSpPr>
        <p:spPr bwMode="auto">
          <a:xfrm flipH="1" flipV="1">
            <a:off x="468313" y="6381750"/>
            <a:ext cx="1727200" cy="476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34" name="Line 38"/>
          <p:cNvSpPr>
            <a:spLocks noChangeShapeType="1"/>
          </p:cNvSpPr>
          <p:nvPr/>
        </p:nvSpPr>
        <p:spPr bwMode="auto">
          <a:xfrm flipV="1">
            <a:off x="179388" y="4005263"/>
            <a:ext cx="576262" cy="720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35" name="Line 39"/>
          <p:cNvSpPr>
            <a:spLocks noChangeShapeType="1"/>
          </p:cNvSpPr>
          <p:nvPr/>
        </p:nvSpPr>
        <p:spPr bwMode="auto">
          <a:xfrm flipV="1">
            <a:off x="323850" y="2924175"/>
            <a:ext cx="504825" cy="5762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36" name="Line 40"/>
          <p:cNvSpPr>
            <a:spLocks noChangeShapeType="1"/>
          </p:cNvSpPr>
          <p:nvPr/>
        </p:nvSpPr>
        <p:spPr bwMode="auto">
          <a:xfrm flipV="1">
            <a:off x="5795963" y="4149725"/>
            <a:ext cx="360362" cy="504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37" name="Line 41"/>
          <p:cNvSpPr>
            <a:spLocks noChangeShapeType="1"/>
          </p:cNvSpPr>
          <p:nvPr/>
        </p:nvSpPr>
        <p:spPr bwMode="auto">
          <a:xfrm flipV="1">
            <a:off x="6732588" y="4508500"/>
            <a:ext cx="71437" cy="720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38" name="Line 42"/>
          <p:cNvSpPr>
            <a:spLocks noChangeShapeType="1"/>
          </p:cNvSpPr>
          <p:nvPr/>
        </p:nvSpPr>
        <p:spPr bwMode="auto">
          <a:xfrm flipV="1">
            <a:off x="3995738" y="4292600"/>
            <a:ext cx="360362" cy="504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39" name="Line 43"/>
          <p:cNvSpPr>
            <a:spLocks noChangeShapeType="1"/>
          </p:cNvSpPr>
          <p:nvPr/>
        </p:nvSpPr>
        <p:spPr bwMode="auto">
          <a:xfrm flipV="1">
            <a:off x="1258888" y="2924175"/>
            <a:ext cx="433387" cy="5762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40" name="Line 44"/>
          <p:cNvSpPr>
            <a:spLocks noChangeShapeType="1"/>
          </p:cNvSpPr>
          <p:nvPr/>
        </p:nvSpPr>
        <p:spPr bwMode="auto">
          <a:xfrm>
            <a:off x="179388" y="4724400"/>
            <a:ext cx="288925" cy="16573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41" name="Line 45"/>
          <p:cNvSpPr>
            <a:spLocks noChangeShapeType="1"/>
          </p:cNvSpPr>
          <p:nvPr/>
        </p:nvSpPr>
        <p:spPr bwMode="auto">
          <a:xfrm flipH="1" flipV="1">
            <a:off x="755650" y="4005263"/>
            <a:ext cx="215900" cy="1079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42" name="Line 46"/>
          <p:cNvSpPr>
            <a:spLocks noChangeShapeType="1"/>
          </p:cNvSpPr>
          <p:nvPr/>
        </p:nvSpPr>
        <p:spPr bwMode="auto">
          <a:xfrm flipH="1" flipV="1">
            <a:off x="611188" y="5589588"/>
            <a:ext cx="1008062" cy="863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43" name="Line 47"/>
          <p:cNvSpPr>
            <a:spLocks noChangeShapeType="1"/>
          </p:cNvSpPr>
          <p:nvPr/>
        </p:nvSpPr>
        <p:spPr bwMode="auto">
          <a:xfrm flipV="1">
            <a:off x="827088" y="2060575"/>
            <a:ext cx="360362" cy="863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44" name="Line 48"/>
          <p:cNvSpPr>
            <a:spLocks noChangeShapeType="1"/>
          </p:cNvSpPr>
          <p:nvPr/>
        </p:nvSpPr>
        <p:spPr bwMode="auto">
          <a:xfrm flipV="1">
            <a:off x="4284663" y="5661025"/>
            <a:ext cx="287337" cy="10080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45" name="Line 49"/>
          <p:cNvSpPr>
            <a:spLocks noChangeShapeType="1"/>
          </p:cNvSpPr>
          <p:nvPr/>
        </p:nvSpPr>
        <p:spPr bwMode="auto">
          <a:xfrm flipV="1">
            <a:off x="468313" y="5589588"/>
            <a:ext cx="142875" cy="7921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46" name="Line 50"/>
          <p:cNvSpPr>
            <a:spLocks noChangeShapeType="1"/>
          </p:cNvSpPr>
          <p:nvPr/>
        </p:nvSpPr>
        <p:spPr bwMode="auto">
          <a:xfrm>
            <a:off x="1187450" y="2060575"/>
            <a:ext cx="1728788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47" name="Line 51"/>
          <p:cNvSpPr>
            <a:spLocks noChangeShapeType="1"/>
          </p:cNvSpPr>
          <p:nvPr/>
        </p:nvSpPr>
        <p:spPr bwMode="auto">
          <a:xfrm flipV="1">
            <a:off x="4284663" y="6237288"/>
            <a:ext cx="1295400" cy="4333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48" name="Line 52"/>
          <p:cNvSpPr>
            <a:spLocks noChangeShapeType="1"/>
          </p:cNvSpPr>
          <p:nvPr/>
        </p:nvSpPr>
        <p:spPr bwMode="auto">
          <a:xfrm flipV="1">
            <a:off x="179388" y="3500438"/>
            <a:ext cx="144462" cy="12239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49" name="Line 53"/>
          <p:cNvSpPr>
            <a:spLocks noChangeShapeType="1"/>
          </p:cNvSpPr>
          <p:nvPr/>
        </p:nvSpPr>
        <p:spPr bwMode="auto">
          <a:xfrm>
            <a:off x="1692275" y="2925763"/>
            <a:ext cx="863600" cy="714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50" name="Line 54"/>
          <p:cNvSpPr>
            <a:spLocks noChangeShapeType="1"/>
          </p:cNvSpPr>
          <p:nvPr/>
        </p:nvSpPr>
        <p:spPr bwMode="auto">
          <a:xfrm flipV="1">
            <a:off x="7164388" y="4005263"/>
            <a:ext cx="936625" cy="73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51" name="Line 55"/>
          <p:cNvSpPr>
            <a:spLocks noChangeShapeType="1"/>
          </p:cNvSpPr>
          <p:nvPr/>
        </p:nvSpPr>
        <p:spPr bwMode="auto">
          <a:xfrm>
            <a:off x="5651500" y="3573463"/>
            <a:ext cx="720725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52" name="Line 56"/>
          <p:cNvSpPr>
            <a:spLocks noChangeShapeType="1"/>
          </p:cNvSpPr>
          <p:nvPr/>
        </p:nvSpPr>
        <p:spPr bwMode="auto">
          <a:xfrm flipV="1">
            <a:off x="6588125" y="3141663"/>
            <a:ext cx="360363" cy="5762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53" name="Line 57"/>
          <p:cNvSpPr>
            <a:spLocks noChangeShapeType="1"/>
          </p:cNvSpPr>
          <p:nvPr/>
        </p:nvSpPr>
        <p:spPr bwMode="auto">
          <a:xfrm flipV="1">
            <a:off x="5580063" y="4652963"/>
            <a:ext cx="215900" cy="15843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54" name="Line 58"/>
          <p:cNvSpPr>
            <a:spLocks noChangeShapeType="1"/>
          </p:cNvSpPr>
          <p:nvPr/>
        </p:nvSpPr>
        <p:spPr bwMode="auto">
          <a:xfrm flipH="1" flipV="1">
            <a:off x="4932363" y="5157788"/>
            <a:ext cx="647700" cy="1079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55" name="Line 59"/>
          <p:cNvSpPr>
            <a:spLocks noChangeShapeType="1"/>
          </p:cNvSpPr>
          <p:nvPr/>
        </p:nvSpPr>
        <p:spPr bwMode="auto">
          <a:xfrm flipV="1">
            <a:off x="5580063" y="5229225"/>
            <a:ext cx="1152525" cy="10080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56" name="Line 60"/>
          <p:cNvSpPr>
            <a:spLocks noChangeShapeType="1"/>
          </p:cNvSpPr>
          <p:nvPr/>
        </p:nvSpPr>
        <p:spPr bwMode="auto">
          <a:xfrm>
            <a:off x="3924300" y="4076700"/>
            <a:ext cx="43180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57" name="Line 61"/>
          <p:cNvSpPr>
            <a:spLocks noChangeShapeType="1"/>
          </p:cNvSpPr>
          <p:nvPr/>
        </p:nvSpPr>
        <p:spPr bwMode="auto">
          <a:xfrm flipV="1">
            <a:off x="2916238" y="1916113"/>
            <a:ext cx="360362" cy="577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58" name="Line 62"/>
          <p:cNvSpPr>
            <a:spLocks noChangeShapeType="1"/>
          </p:cNvSpPr>
          <p:nvPr/>
        </p:nvSpPr>
        <p:spPr bwMode="auto">
          <a:xfrm flipH="1" flipV="1">
            <a:off x="5364163" y="2997200"/>
            <a:ext cx="287337" cy="5762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59" name="Line 63"/>
          <p:cNvSpPr>
            <a:spLocks noChangeShapeType="1"/>
          </p:cNvSpPr>
          <p:nvPr/>
        </p:nvSpPr>
        <p:spPr bwMode="auto">
          <a:xfrm>
            <a:off x="4356100" y="4292600"/>
            <a:ext cx="576263" cy="8651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60" name="Line 64"/>
          <p:cNvSpPr>
            <a:spLocks noChangeShapeType="1"/>
          </p:cNvSpPr>
          <p:nvPr/>
        </p:nvSpPr>
        <p:spPr bwMode="auto">
          <a:xfrm>
            <a:off x="3851275" y="2565400"/>
            <a:ext cx="433388" cy="10080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61" name="Line 65"/>
          <p:cNvSpPr>
            <a:spLocks noChangeShapeType="1"/>
          </p:cNvSpPr>
          <p:nvPr/>
        </p:nvSpPr>
        <p:spPr bwMode="auto">
          <a:xfrm flipV="1">
            <a:off x="4643438" y="2349500"/>
            <a:ext cx="504825" cy="647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62" name="Line 66"/>
          <p:cNvSpPr>
            <a:spLocks noChangeShapeType="1"/>
          </p:cNvSpPr>
          <p:nvPr/>
        </p:nvSpPr>
        <p:spPr bwMode="auto">
          <a:xfrm flipV="1">
            <a:off x="3276600" y="1773238"/>
            <a:ext cx="5867400" cy="714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63" name="Line 67"/>
          <p:cNvSpPr>
            <a:spLocks noChangeShapeType="1"/>
          </p:cNvSpPr>
          <p:nvPr/>
        </p:nvSpPr>
        <p:spPr bwMode="auto">
          <a:xfrm>
            <a:off x="3851275" y="2565400"/>
            <a:ext cx="792163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64" name="Line 68"/>
          <p:cNvSpPr>
            <a:spLocks noChangeShapeType="1"/>
          </p:cNvSpPr>
          <p:nvPr/>
        </p:nvSpPr>
        <p:spPr bwMode="auto">
          <a:xfrm>
            <a:off x="5148263" y="2349500"/>
            <a:ext cx="360362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65" name="Line 69"/>
          <p:cNvSpPr>
            <a:spLocks noChangeShapeType="1"/>
          </p:cNvSpPr>
          <p:nvPr/>
        </p:nvSpPr>
        <p:spPr bwMode="auto">
          <a:xfrm>
            <a:off x="5508625" y="2709863"/>
            <a:ext cx="1079500" cy="10064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66" name="Line 70"/>
          <p:cNvSpPr>
            <a:spLocks noChangeShapeType="1"/>
          </p:cNvSpPr>
          <p:nvPr/>
        </p:nvSpPr>
        <p:spPr bwMode="auto">
          <a:xfrm flipH="1" flipV="1">
            <a:off x="5795963" y="4652963"/>
            <a:ext cx="936625" cy="5762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67" name="Line 71"/>
          <p:cNvSpPr>
            <a:spLocks noChangeShapeType="1"/>
          </p:cNvSpPr>
          <p:nvPr/>
        </p:nvSpPr>
        <p:spPr bwMode="auto">
          <a:xfrm flipV="1">
            <a:off x="4859338" y="4652963"/>
            <a:ext cx="936625" cy="5762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68" name="Line 72"/>
          <p:cNvSpPr>
            <a:spLocks noChangeShapeType="1"/>
          </p:cNvSpPr>
          <p:nvPr/>
        </p:nvSpPr>
        <p:spPr bwMode="auto">
          <a:xfrm>
            <a:off x="2916238" y="2493963"/>
            <a:ext cx="935037" cy="714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69" name="Line 73"/>
          <p:cNvSpPr>
            <a:spLocks noChangeShapeType="1"/>
          </p:cNvSpPr>
          <p:nvPr/>
        </p:nvSpPr>
        <p:spPr bwMode="auto">
          <a:xfrm flipV="1">
            <a:off x="4572000" y="5157788"/>
            <a:ext cx="360363" cy="504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70" name="Line 74"/>
          <p:cNvSpPr>
            <a:spLocks noChangeShapeType="1"/>
          </p:cNvSpPr>
          <p:nvPr/>
        </p:nvSpPr>
        <p:spPr bwMode="auto">
          <a:xfrm>
            <a:off x="4356100" y="4292600"/>
            <a:ext cx="1439863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71" name="Line 75"/>
          <p:cNvSpPr>
            <a:spLocks noChangeShapeType="1"/>
          </p:cNvSpPr>
          <p:nvPr/>
        </p:nvSpPr>
        <p:spPr bwMode="auto">
          <a:xfrm flipV="1">
            <a:off x="4284663" y="2997200"/>
            <a:ext cx="360362" cy="5762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72" name="Line 76"/>
          <p:cNvSpPr>
            <a:spLocks noChangeShapeType="1"/>
          </p:cNvSpPr>
          <p:nvPr/>
        </p:nvSpPr>
        <p:spPr bwMode="auto">
          <a:xfrm flipV="1">
            <a:off x="4643438" y="2997200"/>
            <a:ext cx="7207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73" name="Line 77"/>
          <p:cNvSpPr>
            <a:spLocks noChangeShapeType="1"/>
          </p:cNvSpPr>
          <p:nvPr/>
        </p:nvSpPr>
        <p:spPr bwMode="auto">
          <a:xfrm flipV="1">
            <a:off x="4356100" y="3573463"/>
            <a:ext cx="1295400" cy="7191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74" name="Line 78"/>
          <p:cNvSpPr>
            <a:spLocks noChangeShapeType="1"/>
          </p:cNvSpPr>
          <p:nvPr/>
        </p:nvSpPr>
        <p:spPr bwMode="auto">
          <a:xfrm flipV="1">
            <a:off x="4284663" y="3573463"/>
            <a:ext cx="13668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75" name="Line 79"/>
          <p:cNvSpPr>
            <a:spLocks noChangeShapeType="1"/>
          </p:cNvSpPr>
          <p:nvPr/>
        </p:nvSpPr>
        <p:spPr bwMode="auto">
          <a:xfrm flipV="1">
            <a:off x="5364163" y="2708275"/>
            <a:ext cx="144462" cy="288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76" name="Line 80"/>
          <p:cNvSpPr>
            <a:spLocks noChangeShapeType="1"/>
          </p:cNvSpPr>
          <p:nvPr/>
        </p:nvSpPr>
        <p:spPr bwMode="auto">
          <a:xfrm>
            <a:off x="3348038" y="1917700"/>
            <a:ext cx="503237" cy="647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77" name="Line 81"/>
          <p:cNvSpPr>
            <a:spLocks noChangeShapeType="1"/>
          </p:cNvSpPr>
          <p:nvPr/>
        </p:nvSpPr>
        <p:spPr bwMode="auto">
          <a:xfrm>
            <a:off x="3348038" y="1917700"/>
            <a:ext cx="1800225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78" name="Line 82"/>
          <p:cNvSpPr>
            <a:spLocks noChangeShapeType="1"/>
          </p:cNvSpPr>
          <p:nvPr/>
        </p:nvSpPr>
        <p:spPr bwMode="auto">
          <a:xfrm>
            <a:off x="5148263" y="2349500"/>
            <a:ext cx="1800225" cy="7921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79" name="Line 83"/>
          <p:cNvSpPr>
            <a:spLocks noChangeShapeType="1"/>
          </p:cNvSpPr>
          <p:nvPr/>
        </p:nvSpPr>
        <p:spPr bwMode="auto">
          <a:xfrm>
            <a:off x="6732588" y="5229225"/>
            <a:ext cx="792162" cy="71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80" name="Line 84"/>
          <p:cNvSpPr>
            <a:spLocks noChangeShapeType="1"/>
          </p:cNvSpPr>
          <p:nvPr/>
        </p:nvSpPr>
        <p:spPr bwMode="auto">
          <a:xfrm>
            <a:off x="6948488" y="3141663"/>
            <a:ext cx="792162" cy="714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81" name="Line 85"/>
          <p:cNvSpPr>
            <a:spLocks noChangeShapeType="1"/>
          </p:cNvSpPr>
          <p:nvPr/>
        </p:nvSpPr>
        <p:spPr bwMode="auto">
          <a:xfrm>
            <a:off x="7740650" y="3213100"/>
            <a:ext cx="360363" cy="7921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82" name="Line 86"/>
          <p:cNvSpPr>
            <a:spLocks noChangeShapeType="1"/>
          </p:cNvSpPr>
          <p:nvPr/>
        </p:nvSpPr>
        <p:spPr bwMode="auto">
          <a:xfrm flipV="1">
            <a:off x="6948488" y="2276475"/>
            <a:ext cx="64770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83" name="Line 87"/>
          <p:cNvSpPr>
            <a:spLocks noChangeShapeType="1"/>
          </p:cNvSpPr>
          <p:nvPr/>
        </p:nvSpPr>
        <p:spPr bwMode="auto">
          <a:xfrm>
            <a:off x="7596188" y="2276475"/>
            <a:ext cx="144462" cy="9366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84" name="Line 88"/>
          <p:cNvSpPr>
            <a:spLocks noChangeShapeType="1"/>
          </p:cNvSpPr>
          <p:nvPr/>
        </p:nvSpPr>
        <p:spPr bwMode="auto">
          <a:xfrm>
            <a:off x="5148263" y="2349500"/>
            <a:ext cx="1800225" cy="2873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85" name="Line 89"/>
          <p:cNvSpPr>
            <a:spLocks noChangeShapeType="1"/>
          </p:cNvSpPr>
          <p:nvPr/>
        </p:nvSpPr>
        <p:spPr bwMode="auto">
          <a:xfrm>
            <a:off x="6948488" y="2636838"/>
            <a:ext cx="0" cy="504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86" name="Line 90"/>
          <p:cNvSpPr>
            <a:spLocks noChangeShapeType="1"/>
          </p:cNvSpPr>
          <p:nvPr/>
        </p:nvSpPr>
        <p:spPr bwMode="auto">
          <a:xfrm>
            <a:off x="7596188" y="2276475"/>
            <a:ext cx="792162" cy="504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87" name="Line 91"/>
          <p:cNvSpPr>
            <a:spLocks noChangeShapeType="1"/>
          </p:cNvSpPr>
          <p:nvPr/>
        </p:nvSpPr>
        <p:spPr bwMode="auto">
          <a:xfrm flipV="1">
            <a:off x="7740650" y="2781300"/>
            <a:ext cx="64770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88" name="Line 92"/>
          <p:cNvSpPr>
            <a:spLocks noChangeShapeType="1"/>
          </p:cNvSpPr>
          <p:nvPr/>
        </p:nvSpPr>
        <p:spPr bwMode="auto">
          <a:xfrm>
            <a:off x="8351838" y="2781300"/>
            <a:ext cx="468312" cy="935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89" name="Line 93"/>
          <p:cNvSpPr>
            <a:spLocks noChangeShapeType="1"/>
          </p:cNvSpPr>
          <p:nvPr/>
        </p:nvSpPr>
        <p:spPr bwMode="auto">
          <a:xfrm flipV="1">
            <a:off x="8101013" y="3716338"/>
            <a:ext cx="719137" cy="288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0" name="Line 94"/>
          <p:cNvSpPr>
            <a:spLocks noChangeShapeType="1"/>
          </p:cNvSpPr>
          <p:nvPr/>
        </p:nvSpPr>
        <p:spPr bwMode="auto">
          <a:xfrm flipV="1">
            <a:off x="7524750" y="3716338"/>
            <a:ext cx="1295400" cy="15843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1" name="Line 95"/>
          <p:cNvSpPr>
            <a:spLocks noChangeShapeType="1"/>
          </p:cNvSpPr>
          <p:nvPr/>
        </p:nvSpPr>
        <p:spPr bwMode="auto">
          <a:xfrm flipH="1">
            <a:off x="8604250" y="3716338"/>
            <a:ext cx="215900" cy="1152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2" name="Line 96"/>
          <p:cNvSpPr>
            <a:spLocks noChangeShapeType="1"/>
          </p:cNvSpPr>
          <p:nvPr/>
        </p:nvSpPr>
        <p:spPr bwMode="auto">
          <a:xfrm>
            <a:off x="7524750" y="5300663"/>
            <a:ext cx="792163" cy="9366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3" name="Line 97"/>
          <p:cNvSpPr>
            <a:spLocks noChangeShapeType="1"/>
          </p:cNvSpPr>
          <p:nvPr/>
        </p:nvSpPr>
        <p:spPr bwMode="auto">
          <a:xfrm>
            <a:off x="7524750" y="6165850"/>
            <a:ext cx="792163" cy="71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4" name="Line 98"/>
          <p:cNvSpPr>
            <a:spLocks noChangeShapeType="1"/>
          </p:cNvSpPr>
          <p:nvPr/>
        </p:nvSpPr>
        <p:spPr bwMode="auto">
          <a:xfrm flipV="1">
            <a:off x="7524750" y="4005263"/>
            <a:ext cx="576263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5" name="Line 99"/>
          <p:cNvSpPr>
            <a:spLocks noChangeShapeType="1"/>
          </p:cNvSpPr>
          <p:nvPr/>
        </p:nvSpPr>
        <p:spPr bwMode="auto">
          <a:xfrm flipV="1">
            <a:off x="7524750" y="4868863"/>
            <a:ext cx="107950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6" name="Line 100"/>
          <p:cNvSpPr>
            <a:spLocks noChangeShapeType="1"/>
          </p:cNvSpPr>
          <p:nvPr/>
        </p:nvSpPr>
        <p:spPr bwMode="auto">
          <a:xfrm flipH="1">
            <a:off x="8316913" y="4868863"/>
            <a:ext cx="287337" cy="13684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7" name="Line 101"/>
          <p:cNvSpPr>
            <a:spLocks noChangeShapeType="1"/>
          </p:cNvSpPr>
          <p:nvPr/>
        </p:nvSpPr>
        <p:spPr bwMode="auto">
          <a:xfrm>
            <a:off x="7524750" y="5300663"/>
            <a:ext cx="0" cy="863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8" name="Line 102"/>
          <p:cNvSpPr>
            <a:spLocks noChangeShapeType="1"/>
          </p:cNvSpPr>
          <p:nvPr/>
        </p:nvSpPr>
        <p:spPr bwMode="auto">
          <a:xfrm>
            <a:off x="6659563" y="5300663"/>
            <a:ext cx="865187" cy="8651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9" name="Line 103"/>
          <p:cNvSpPr>
            <a:spLocks noChangeShapeType="1"/>
          </p:cNvSpPr>
          <p:nvPr/>
        </p:nvSpPr>
        <p:spPr bwMode="auto">
          <a:xfrm flipV="1">
            <a:off x="4284663" y="6237288"/>
            <a:ext cx="403225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00" name="Line 104"/>
          <p:cNvSpPr>
            <a:spLocks noChangeShapeType="1"/>
          </p:cNvSpPr>
          <p:nvPr/>
        </p:nvSpPr>
        <p:spPr bwMode="auto">
          <a:xfrm flipV="1">
            <a:off x="5580063" y="6165850"/>
            <a:ext cx="1944687" cy="71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01" name="Line 105"/>
          <p:cNvSpPr>
            <a:spLocks noChangeShapeType="1"/>
          </p:cNvSpPr>
          <p:nvPr/>
        </p:nvSpPr>
        <p:spPr bwMode="auto">
          <a:xfrm flipH="1" flipV="1">
            <a:off x="971550" y="5084763"/>
            <a:ext cx="936625" cy="5762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02" name="Line 106"/>
          <p:cNvSpPr>
            <a:spLocks noChangeShapeType="1"/>
          </p:cNvSpPr>
          <p:nvPr/>
        </p:nvSpPr>
        <p:spPr bwMode="auto">
          <a:xfrm flipH="1" flipV="1">
            <a:off x="179388" y="4724400"/>
            <a:ext cx="431800" cy="9366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03" name="Line 107"/>
          <p:cNvSpPr>
            <a:spLocks noChangeShapeType="1"/>
          </p:cNvSpPr>
          <p:nvPr/>
        </p:nvSpPr>
        <p:spPr bwMode="auto">
          <a:xfrm flipH="1">
            <a:off x="1692275" y="2492375"/>
            <a:ext cx="1223963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04" name="Line 108"/>
          <p:cNvSpPr>
            <a:spLocks noChangeShapeType="1"/>
          </p:cNvSpPr>
          <p:nvPr/>
        </p:nvSpPr>
        <p:spPr bwMode="auto">
          <a:xfrm flipV="1">
            <a:off x="3276600" y="4076700"/>
            <a:ext cx="647700" cy="647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05" name="Line 109"/>
          <p:cNvSpPr>
            <a:spLocks noChangeShapeType="1"/>
          </p:cNvSpPr>
          <p:nvPr/>
        </p:nvSpPr>
        <p:spPr bwMode="auto">
          <a:xfrm flipV="1">
            <a:off x="0" y="6381750"/>
            <a:ext cx="468313" cy="476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06" name="Line 110"/>
          <p:cNvSpPr>
            <a:spLocks noChangeShapeType="1"/>
          </p:cNvSpPr>
          <p:nvPr/>
        </p:nvSpPr>
        <p:spPr bwMode="auto">
          <a:xfrm>
            <a:off x="0" y="1628775"/>
            <a:ext cx="118745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07" name="Line 111"/>
          <p:cNvSpPr>
            <a:spLocks noChangeShapeType="1"/>
          </p:cNvSpPr>
          <p:nvPr/>
        </p:nvSpPr>
        <p:spPr bwMode="auto">
          <a:xfrm>
            <a:off x="0" y="1628775"/>
            <a:ext cx="8636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08" name="Line 112"/>
          <p:cNvSpPr>
            <a:spLocks noChangeShapeType="1"/>
          </p:cNvSpPr>
          <p:nvPr/>
        </p:nvSpPr>
        <p:spPr bwMode="auto">
          <a:xfrm>
            <a:off x="0" y="1628775"/>
            <a:ext cx="323850" cy="18716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09" name="Line 113"/>
          <p:cNvSpPr>
            <a:spLocks noChangeShapeType="1"/>
          </p:cNvSpPr>
          <p:nvPr/>
        </p:nvSpPr>
        <p:spPr bwMode="auto">
          <a:xfrm flipV="1">
            <a:off x="0" y="4724400"/>
            <a:ext cx="179388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10" name="Line 114"/>
          <p:cNvSpPr>
            <a:spLocks noChangeShapeType="1"/>
          </p:cNvSpPr>
          <p:nvPr/>
        </p:nvSpPr>
        <p:spPr bwMode="auto">
          <a:xfrm>
            <a:off x="0" y="3429000"/>
            <a:ext cx="323850" cy="71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11" name="Line 115"/>
          <p:cNvSpPr>
            <a:spLocks noChangeShapeType="1"/>
          </p:cNvSpPr>
          <p:nvPr/>
        </p:nvSpPr>
        <p:spPr bwMode="auto">
          <a:xfrm flipH="1" flipV="1">
            <a:off x="8316913" y="6237288"/>
            <a:ext cx="827087" cy="6207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12" name="Line 116"/>
          <p:cNvSpPr>
            <a:spLocks noChangeShapeType="1"/>
          </p:cNvSpPr>
          <p:nvPr/>
        </p:nvSpPr>
        <p:spPr bwMode="auto">
          <a:xfrm flipH="1">
            <a:off x="8820150" y="3141663"/>
            <a:ext cx="323850" cy="5746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13" name="Line 117"/>
          <p:cNvSpPr>
            <a:spLocks noChangeShapeType="1"/>
          </p:cNvSpPr>
          <p:nvPr/>
        </p:nvSpPr>
        <p:spPr bwMode="auto">
          <a:xfrm flipH="1" flipV="1">
            <a:off x="8820150" y="3716338"/>
            <a:ext cx="323850" cy="31416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14" name="Line 118"/>
          <p:cNvSpPr>
            <a:spLocks noChangeShapeType="1"/>
          </p:cNvSpPr>
          <p:nvPr/>
        </p:nvSpPr>
        <p:spPr bwMode="auto">
          <a:xfrm flipH="1">
            <a:off x="7956550" y="6165850"/>
            <a:ext cx="395288" cy="6921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15" name="Line 119"/>
          <p:cNvSpPr>
            <a:spLocks noChangeShapeType="1"/>
          </p:cNvSpPr>
          <p:nvPr/>
        </p:nvSpPr>
        <p:spPr bwMode="auto">
          <a:xfrm flipH="1" flipV="1">
            <a:off x="8388350" y="2779713"/>
            <a:ext cx="755650" cy="3619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16" name="Line 120"/>
          <p:cNvSpPr>
            <a:spLocks noChangeShapeType="1"/>
          </p:cNvSpPr>
          <p:nvPr/>
        </p:nvSpPr>
        <p:spPr bwMode="auto">
          <a:xfrm flipH="1">
            <a:off x="8388350" y="1773238"/>
            <a:ext cx="755650" cy="10064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17" name="Line 121"/>
          <p:cNvSpPr>
            <a:spLocks noChangeShapeType="1"/>
          </p:cNvSpPr>
          <p:nvPr/>
        </p:nvSpPr>
        <p:spPr bwMode="auto">
          <a:xfrm flipH="1">
            <a:off x="7596188" y="1773238"/>
            <a:ext cx="1547812" cy="5032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18" name="Line 122"/>
          <p:cNvSpPr>
            <a:spLocks noChangeShapeType="1"/>
          </p:cNvSpPr>
          <p:nvPr/>
        </p:nvSpPr>
        <p:spPr bwMode="auto">
          <a:xfrm flipV="1">
            <a:off x="1187450" y="1557338"/>
            <a:ext cx="360363" cy="504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19" name="Line 123"/>
          <p:cNvSpPr>
            <a:spLocks noChangeShapeType="1"/>
          </p:cNvSpPr>
          <p:nvPr/>
        </p:nvSpPr>
        <p:spPr bwMode="auto">
          <a:xfrm flipV="1">
            <a:off x="0" y="1557338"/>
            <a:ext cx="1547813" cy="73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20" name="Line 124"/>
          <p:cNvSpPr>
            <a:spLocks noChangeShapeType="1"/>
          </p:cNvSpPr>
          <p:nvPr/>
        </p:nvSpPr>
        <p:spPr bwMode="auto">
          <a:xfrm>
            <a:off x="1547813" y="1557338"/>
            <a:ext cx="18002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21" name="Line 125"/>
          <p:cNvSpPr>
            <a:spLocks noChangeShapeType="1"/>
          </p:cNvSpPr>
          <p:nvPr/>
        </p:nvSpPr>
        <p:spPr bwMode="auto">
          <a:xfrm>
            <a:off x="395288" y="908050"/>
            <a:ext cx="1152525" cy="6492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22" name="Line 126"/>
          <p:cNvSpPr>
            <a:spLocks noChangeShapeType="1"/>
          </p:cNvSpPr>
          <p:nvPr/>
        </p:nvSpPr>
        <p:spPr bwMode="auto">
          <a:xfrm flipV="1">
            <a:off x="0" y="908050"/>
            <a:ext cx="395288" cy="720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23" name="Line 127"/>
          <p:cNvSpPr>
            <a:spLocks noChangeShapeType="1"/>
          </p:cNvSpPr>
          <p:nvPr/>
        </p:nvSpPr>
        <p:spPr bwMode="auto">
          <a:xfrm flipV="1">
            <a:off x="395288" y="333375"/>
            <a:ext cx="504825" cy="5746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24" name="Line 128"/>
          <p:cNvSpPr>
            <a:spLocks noChangeShapeType="1"/>
          </p:cNvSpPr>
          <p:nvPr/>
        </p:nvSpPr>
        <p:spPr bwMode="auto">
          <a:xfrm flipH="1" flipV="1">
            <a:off x="0" y="0"/>
            <a:ext cx="395288" cy="9096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25" name="Line 129"/>
          <p:cNvSpPr>
            <a:spLocks noChangeShapeType="1"/>
          </p:cNvSpPr>
          <p:nvPr/>
        </p:nvSpPr>
        <p:spPr bwMode="auto">
          <a:xfrm>
            <a:off x="0" y="0"/>
            <a:ext cx="900113" cy="3333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26" name="Line 130"/>
          <p:cNvSpPr>
            <a:spLocks noChangeShapeType="1"/>
          </p:cNvSpPr>
          <p:nvPr/>
        </p:nvSpPr>
        <p:spPr bwMode="auto">
          <a:xfrm flipV="1">
            <a:off x="900113" y="0"/>
            <a:ext cx="574675" cy="3333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27" name="Line 131"/>
          <p:cNvSpPr>
            <a:spLocks noChangeShapeType="1"/>
          </p:cNvSpPr>
          <p:nvPr/>
        </p:nvSpPr>
        <p:spPr bwMode="auto">
          <a:xfrm>
            <a:off x="900113" y="333375"/>
            <a:ext cx="647700" cy="12239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28" name="Line 132"/>
          <p:cNvSpPr>
            <a:spLocks noChangeShapeType="1"/>
          </p:cNvSpPr>
          <p:nvPr/>
        </p:nvSpPr>
        <p:spPr bwMode="auto">
          <a:xfrm>
            <a:off x="1476375" y="0"/>
            <a:ext cx="1943100" cy="1989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29" name="Line 133"/>
          <p:cNvSpPr>
            <a:spLocks noChangeShapeType="1"/>
          </p:cNvSpPr>
          <p:nvPr/>
        </p:nvSpPr>
        <p:spPr bwMode="auto">
          <a:xfrm flipH="1">
            <a:off x="3276600" y="1052513"/>
            <a:ext cx="71438" cy="863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30" name="Line 134"/>
          <p:cNvSpPr>
            <a:spLocks noChangeShapeType="1"/>
          </p:cNvSpPr>
          <p:nvPr/>
        </p:nvSpPr>
        <p:spPr bwMode="auto">
          <a:xfrm flipV="1">
            <a:off x="1547813" y="1052513"/>
            <a:ext cx="1800225" cy="504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31" name="Line 135"/>
          <p:cNvSpPr>
            <a:spLocks noChangeShapeType="1"/>
          </p:cNvSpPr>
          <p:nvPr/>
        </p:nvSpPr>
        <p:spPr bwMode="auto">
          <a:xfrm>
            <a:off x="3348038" y="1054100"/>
            <a:ext cx="4248150" cy="12223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32" name="Line 136"/>
          <p:cNvSpPr>
            <a:spLocks noChangeShapeType="1"/>
          </p:cNvSpPr>
          <p:nvPr/>
        </p:nvSpPr>
        <p:spPr bwMode="auto">
          <a:xfrm>
            <a:off x="1476375" y="0"/>
            <a:ext cx="1871663" cy="10525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33" name="Line 137"/>
          <p:cNvSpPr>
            <a:spLocks noChangeShapeType="1"/>
          </p:cNvSpPr>
          <p:nvPr/>
        </p:nvSpPr>
        <p:spPr bwMode="auto">
          <a:xfrm>
            <a:off x="5003800" y="692150"/>
            <a:ext cx="1081088" cy="1152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34" name="Line 138"/>
          <p:cNvSpPr>
            <a:spLocks noChangeShapeType="1"/>
          </p:cNvSpPr>
          <p:nvPr/>
        </p:nvSpPr>
        <p:spPr bwMode="auto">
          <a:xfrm flipH="1">
            <a:off x="3348038" y="692150"/>
            <a:ext cx="1655762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35" name="Line 139"/>
          <p:cNvSpPr>
            <a:spLocks noChangeShapeType="1"/>
          </p:cNvSpPr>
          <p:nvPr/>
        </p:nvSpPr>
        <p:spPr bwMode="auto">
          <a:xfrm>
            <a:off x="3203575" y="0"/>
            <a:ext cx="144463" cy="10525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36" name="Line 140"/>
          <p:cNvSpPr>
            <a:spLocks noChangeShapeType="1"/>
          </p:cNvSpPr>
          <p:nvPr/>
        </p:nvSpPr>
        <p:spPr bwMode="auto">
          <a:xfrm>
            <a:off x="3203575" y="0"/>
            <a:ext cx="1800225" cy="6921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37" name="Line 141"/>
          <p:cNvSpPr>
            <a:spLocks noChangeShapeType="1"/>
          </p:cNvSpPr>
          <p:nvPr/>
        </p:nvSpPr>
        <p:spPr bwMode="auto">
          <a:xfrm flipV="1">
            <a:off x="5003800" y="0"/>
            <a:ext cx="1223963" cy="6921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38" name="Line 142"/>
          <p:cNvSpPr>
            <a:spLocks noChangeShapeType="1"/>
          </p:cNvSpPr>
          <p:nvPr/>
        </p:nvSpPr>
        <p:spPr bwMode="auto">
          <a:xfrm flipV="1">
            <a:off x="6084888" y="692150"/>
            <a:ext cx="215900" cy="1152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39" name="Line 143"/>
          <p:cNvSpPr>
            <a:spLocks noChangeShapeType="1"/>
          </p:cNvSpPr>
          <p:nvPr/>
        </p:nvSpPr>
        <p:spPr bwMode="auto">
          <a:xfrm>
            <a:off x="6227763" y="0"/>
            <a:ext cx="1223962" cy="6207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40" name="Line 144"/>
          <p:cNvSpPr>
            <a:spLocks noChangeShapeType="1"/>
          </p:cNvSpPr>
          <p:nvPr/>
        </p:nvSpPr>
        <p:spPr bwMode="auto">
          <a:xfrm flipV="1">
            <a:off x="5003800" y="620713"/>
            <a:ext cx="2447925" cy="714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41" name="Line 145"/>
          <p:cNvSpPr>
            <a:spLocks noChangeShapeType="1"/>
          </p:cNvSpPr>
          <p:nvPr/>
        </p:nvSpPr>
        <p:spPr bwMode="auto">
          <a:xfrm>
            <a:off x="6300788" y="692150"/>
            <a:ext cx="2843212" cy="1081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42" name="Line 146"/>
          <p:cNvSpPr>
            <a:spLocks noChangeShapeType="1"/>
          </p:cNvSpPr>
          <p:nvPr/>
        </p:nvSpPr>
        <p:spPr bwMode="auto">
          <a:xfrm>
            <a:off x="7451725" y="620713"/>
            <a:ext cx="1692275" cy="1152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43" name="Line 147"/>
          <p:cNvSpPr>
            <a:spLocks noChangeShapeType="1"/>
          </p:cNvSpPr>
          <p:nvPr/>
        </p:nvSpPr>
        <p:spPr bwMode="auto">
          <a:xfrm flipV="1">
            <a:off x="7451725" y="0"/>
            <a:ext cx="1692275" cy="6207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9113" name="Oval 153"/>
          <p:cNvSpPr>
            <a:spLocks noChangeArrowheads="1"/>
          </p:cNvSpPr>
          <p:nvPr/>
        </p:nvSpPr>
        <p:spPr bwMode="auto">
          <a:xfrm>
            <a:off x="-4114800" y="-228600"/>
            <a:ext cx="12961938" cy="8208963"/>
          </a:xfrm>
          <a:prstGeom prst="ellipse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9114" name="Oval 154"/>
          <p:cNvSpPr>
            <a:spLocks noChangeArrowheads="1"/>
          </p:cNvSpPr>
          <p:nvPr/>
        </p:nvSpPr>
        <p:spPr bwMode="auto">
          <a:xfrm>
            <a:off x="-1882775" y="-228600"/>
            <a:ext cx="8497888" cy="8208963"/>
          </a:xfrm>
          <a:prstGeom prst="ellipse">
            <a:avLst/>
          </a:prstGeom>
          <a:solidFill>
            <a:srgbClr val="CC3300">
              <a:alpha val="50980"/>
            </a:srgbClr>
          </a:solidFill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9115" name="Oval 155"/>
          <p:cNvSpPr>
            <a:spLocks noChangeArrowheads="1"/>
          </p:cNvSpPr>
          <p:nvPr/>
        </p:nvSpPr>
        <p:spPr bwMode="auto">
          <a:xfrm>
            <a:off x="98425" y="1716088"/>
            <a:ext cx="4391025" cy="4391025"/>
          </a:xfrm>
          <a:prstGeom prst="ellipse">
            <a:avLst/>
          </a:prstGeom>
          <a:solidFill>
            <a:schemeClr val="accent1">
              <a:alpha val="5098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9116" name="Oval 156"/>
          <p:cNvSpPr>
            <a:spLocks noChangeArrowheads="1"/>
          </p:cNvSpPr>
          <p:nvPr/>
        </p:nvSpPr>
        <p:spPr bwMode="auto">
          <a:xfrm>
            <a:off x="4527550" y="1787525"/>
            <a:ext cx="4391025" cy="4391025"/>
          </a:xfrm>
          <a:prstGeom prst="ellipse">
            <a:avLst/>
          </a:prstGeom>
          <a:solidFill>
            <a:schemeClr val="accent1">
              <a:alpha val="5098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9117" name="Oval 157"/>
          <p:cNvSpPr>
            <a:spLocks noChangeArrowheads="1"/>
          </p:cNvSpPr>
          <p:nvPr/>
        </p:nvSpPr>
        <p:spPr bwMode="auto">
          <a:xfrm>
            <a:off x="2293938" y="3155950"/>
            <a:ext cx="4294187" cy="1655763"/>
          </a:xfrm>
          <a:prstGeom prst="ellipse">
            <a:avLst/>
          </a:prstGeom>
          <a:solidFill>
            <a:schemeClr val="accent2">
              <a:alpha val="50999"/>
            </a:schemeClr>
          </a:solidFill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80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69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169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000"/>
                                        <p:tgtEl>
                                          <p:spTgt spid="169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2000"/>
                                        <p:tgtEl>
                                          <p:spTgt spid="169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169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113" grpId="0" animBg="1"/>
      <p:bldP spid="169114" grpId="0" animBg="1"/>
      <p:bldP spid="169115" grpId="0" animBg="1"/>
      <p:bldP spid="169116" grpId="0" animBg="1"/>
      <p:bldP spid="1691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752600"/>
            <a:ext cx="9144000" cy="16764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6000" b="0" dirty="0" smtClean="0">
                <a:latin typeface="华文新魏" pitchFamily="2" charset="-122"/>
                <a:ea typeface="华文新魏" pitchFamily="2" charset="-122"/>
              </a:rPr>
              <a:t>5  Heuristic Search</a:t>
            </a:r>
          </a:p>
        </p:txBody>
      </p:sp>
      <p:sp>
        <p:nvSpPr>
          <p:cNvPr id="5123" name="Rectangle 4"/>
          <p:cNvSpPr>
            <a:spLocks noChangeArrowheads="1"/>
          </p:cNvSpPr>
          <p:nvPr/>
        </p:nvSpPr>
        <p:spPr bwMode="auto">
          <a:xfrm>
            <a:off x="1295400" y="4724400"/>
            <a:ext cx="6553200" cy="39688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5124" name="Picture 7" descr="U1897P2T1D2248891F13DT2008061103340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68663"/>
            <a:ext cx="3635375" cy="358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学习要求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227640" cy="55626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能</a:t>
            </a:r>
            <a:r>
              <a:rPr lang="zh-CN" altLang="en-US" dirty="0"/>
              <a:t>解释</a:t>
            </a:r>
            <a:r>
              <a:rPr lang="zh-CN" altLang="en-US" dirty="0" smtClean="0"/>
              <a:t>启发式搜索</a:t>
            </a:r>
            <a:r>
              <a:rPr lang="zh-CN" altLang="en-US" dirty="0" smtClean="0"/>
              <a:t>的含义</a:t>
            </a:r>
          </a:p>
          <a:p>
            <a:pPr eaLnBrk="1" hangingPunct="1">
              <a:defRPr/>
            </a:pPr>
            <a:r>
              <a:rPr lang="zh-CN" altLang="en-US" dirty="0" smtClean="0"/>
              <a:t>能构造</a:t>
            </a:r>
            <a:r>
              <a:rPr lang="zh-CN" altLang="en-US" dirty="0" smtClean="0"/>
              <a:t>评价函数</a:t>
            </a:r>
            <a:r>
              <a:rPr lang="zh-CN" altLang="en-US" dirty="0" smtClean="0"/>
              <a:t>及启发式</a:t>
            </a:r>
            <a:r>
              <a:rPr lang="zh-CN" altLang="en-US" dirty="0" smtClean="0"/>
              <a:t>函数</a:t>
            </a:r>
            <a:endParaRPr lang="zh-CN" altLang="en-US" dirty="0" smtClean="0"/>
          </a:p>
          <a:p>
            <a:pPr eaLnBrk="1" hangingPunct="1">
              <a:defRPr/>
            </a:pPr>
            <a:r>
              <a:rPr lang="zh-CN" altLang="en-US" dirty="0" smtClean="0"/>
              <a:t>能实现</a:t>
            </a:r>
            <a:r>
              <a:rPr lang="en-US" altLang="zh-CN" dirty="0" smtClean="0"/>
              <a:t>A</a:t>
            </a:r>
            <a:r>
              <a:rPr lang="en-US" altLang="zh-CN" dirty="0" smtClean="0"/>
              <a:t>*</a:t>
            </a:r>
            <a:r>
              <a:rPr lang="zh-CN" altLang="en-US" dirty="0" smtClean="0"/>
              <a:t>算法并解释其求解</a:t>
            </a:r>
            <a:r>
              <a:rPr lang="zh-CN" altLang="en-US" dirty="0" smtClean="0"/>
              <a:t>过程</a:t>
            </a:r>
          </a:p>
          <a:p>
            <a:pPr eaLnBrk="1" hangingPunct="1">
              <a:defRPr/>
            </a:pPr>
            <a:r>
              <a:rPr lang="zh-CN" altLang="en-US" dirty="0" smtClean="0"/>
              <a:t>能利用</a:t>
            </a:r>
            <a:r>
              <a:rPr lang="en-US" altLang="zh-CN" dirty="0" smtClean="0"/>
              <a:t>A</a:t>
            </a:r>
            <a:r>
              <a:rPr lang="en-US" altLang="zh-CN" dirty="0" smtClean="0"/>
              <a:t>*</a:t>
            </a:r>
            <a:r>
              <a:rPr lang="zh-CN" altLang="en-US" dirty="0" smtClean="0"/>
              <a:t>算法解决实际问题</a:t>
            </a:r>
            <a:endParaRPr lang="zh-CN" altLang="en-US" dirty="0" smtClean="0"/>
          </a:p>
          <a:p>
            <a:pPr eaLnBrk="1" hangingPunct="1">
              <a:defRPr/>
            </a:pPr>
            <a:r>
              <a:rPr lang="zh-CN" altLang="en-US" dirty="0"/>
              <a:t>能解释</a:t>
            </a:r>
            <a:r>
              <a:rPr lang="zh-CN" altLang="en-US" dirty="0" smtClean="0"/>
              <a:t>启发式</a:t>
            </a:r>
            <a:r>
              <a:rPr lang="zh-CN" altLang="en-US" dirty="0" smtClean="0"/>
              <a:t>函数的可接纳性、单调性、信息性</a:t>
            </a:r>
          </a:p>
        </p:txBody>
      </p:sp>
      <p:pic>
        <p:nvPicPr>
          <p:cNvPr id="6148" name="Picture 1027" descr="Expert 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4724400"/>
            <a:ext cx="15240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4" descr="END_OF_THE_R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484313"/>
            <a:ext cx="6332538" cy="1368425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4000" smtClean="0">
                <a:solidFill>
                  <a:srgbClr val="FF0000"/>
                </a:solidFill>
              </a:rPr>
              <a:t>人无远虑，必有近忧</a:t>
            </a:r>
          </a:p>
        </p:txBody>
      </p:sp>
      <p:grpSp>
        <p:nvGrpSpPr>
          <p:cNvPr id="169989" name="Group 5"/>
          <p:cNvGrpSpPr>
            <a:grpSpLocks/>
          </p:cNvGrpSpPr>
          <p:nvPr/>
        </p:nvGrpSpPr>
        <p:grpSpPr bwMode="auto">
          <a:xfrm>
            <a:off x="2124075" y="1123950"/>
            <a:ext cx="1798638" cy="1708150"/>
            <a:chOff x="1973" y="1026"/>
            <a:chExt cx="1133" cy="1076"/>
          </a:xfrm>
        </p:grpSpPr>
        <p:sp>
          <p:nvSpPr>
            <p:cNvPr id="2" name="Line 3"/>
            <p:cNvSpPr>
              <a:spLocks noChangeShapeType="1"/>
            </p:cNvSpPr>
            <p:nvPr/>
          </p:nvSpPr>
          <p:spPr bwMode="auto">
            <a:xfrm>
              <a:off x="1973" y="1888"/>
              <a:ext cx="726" cy="0"/>
            </a:xfrm>
            <a:prstGeom prst="line">
              <a:avLst/>
            </a:prstGeom>
            <a:noFill/>
            <a:ln w="38100">
              <a:solidFill>
                <a:srgbClr val="66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9988" name="Text Box 4"/>
            <p:cNvSpPr txBox="1">
              <a:spLocks noChangeArrowheads="1"/>
            </p:cNvSpPr>
            <p:nvPr/>
          </p:nvSpPr>
          <p:spPr bwMode="auto">
            <a:xfrm>
              <a:off x="2517" y="1026"/>
              <a:ext cx="589" cy="10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0600" b="1">
                  <a:solidFill>
                    <a:srgbClr val="66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?</a:t>
              </a:r>
            </a:p>
          </p:txBody>
        </p:sp>
      </p:grpSp>
      <p:sp>
        <p:nvSpPr>
          <p:cNvPr id="169992" name="Rectangle 8"/>
          <p:cNvSpPr>
            <a:spLocks noChangeArrowheads="1"/>
          </p:cNvSpPr>
          <p:nvPr/>
        </p:nvSpPr>
        <p:spPr bwMode="auto">
          <a:xfrm>
            <a:off x="4572000" y="3314700"/>
            <a:ext cx="280828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defRPr/>
            </a:pPr>
            <a:r>
              <a:rPr lang="en-US" altLang="zh-CN" sz="4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——</a:t>
            </a:r>
            <a:r>
              <a:rPr lang="zh-CN" altLang="en-US" sz="4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孔子</a:t>
            </a:r>
          </a:p>
        </p:txBody>
      </p:sp>
      <p:pic>
        <p:nvPicPr>
          <p:cNvPr id="7175" name="Picture 7" descr="118321964317385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547688"/>
            <a:ext cx="1889125" cy="208756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9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9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9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400" smtClean="0"/>
              <a:t>Heuristic Search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Heuristic</a:t>
            </a:r>
            <a:r>
              <a:rPr lang="zh-CN" altLang="en-US" smtClean="0"/>
              <a:t>一词起源于希腊语</a:t>
            </a:r>
            <a:r>
              <a:rPr lang="zh-CN" altLang="en-US" smtClean="0">
                <a:sym typeface="Symbol" pitchFamily="18" charset="2"/>
              </a:rPr>
              <a:t></a:t>
            </a:r>
            <a:endParaRPr lang="zh-CN" altLang="en-US" smtClean="0"/>
          </a:p>
          <a:p>
            <a:pPr eaLnBrk="1" hangingPunct="1">
              <a:defRPr/>
            </a:pPr>
            <a:endParaRPr lang="en-US" altLang="zh-CN" smtClean="0"/>
          </a:p>
        </p:txBody>
      </p:sp>
      <p:pic>
        <p:nvPicPr>
          <p:cNvPr id="8196" name="Picture 13" descr="Eureka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349500"/>
            <a:ext cx="4762500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360" name="Text Box 16"/>
          <p:cNvSpPr txBox="1">
            <a:spLocks noChangeArrowheads="1"/>
          </p:cNvSpPr>
          <p:nvPr/>
        </p:nvSpPr>
        <p:spPr bwMode="auto">
          <a:xfrm>
            <a:off x="2916238" y="5373688"/>
            <a:ext cx="2735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约</a:t>
            </a:r>
            <a:r>
              <a:rPr lang="en-US" altLang="zh-CN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287 B.C~212 B.C</a:t>
            </a:r>
          </a:p>
        </p:txBody>
      </p:sp>
      <p:grpSp>
        <p:nvGrpSpPr>
          <p:cNvPr id="185364" name="Group 20"/>
          <p:cNvGrpSpPr>
            <a:grpSpLocks/>
          </p:cNvGrpSpPr>
          <p:nvPr/>
        </p:nvGrpSpPr>
        <p:grpSpPr bwMode="auto">
          <a:xfrm>
            <a:off x="6156325" y="2133600"/>
            <a:ext cx="2735263" cy="3671888"/>
            <a:chOff x="3878" y="1389"/>
            <a:chExt cx="1723" cy="2313"/>
          </a:xfrm>
        </p:grpSpPr>
        <p:pic>
          <p:nvPicPr>
            <p:cNvPr id="8206" name="Picture 15" descr="x1pyOKpfgDESZ75m5giF4hKwBjjQD4B55QmbjU4JBUcuzdeflsRUAyNmFen_0iTO8hcDpKM8hnFpvpqiC-Mp0OOPr6yOyi1swHZhqe068zcBeVdytOmuzdCL5jnLQCywAFU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969" y="1389"/>
              <a:ext cx="1554" cy="18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5361" name="Text Box 17"/>
            <p:cNvSpPr txBox="1">
              <a:spLocks noChangeArrowheads="1"/>
            </p:cNvSpPr>
            <p:nvPr/>
          </p:nvSpPr>
          <p:spPr bwMode="auto">
            <a:xfrm>
              <a:off x="3878" y="3414"/>
              <a:ext cx="17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公元</a:t>
              </a:r>
              <a:r>
                <a:rPr lang="en-US" altLang="zh-CN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203</a:t>
              </a:r>
            </a:p>
          </p:txBody>
        </p:sp>
      </p:grpSp>
      <p:grpSp>
        <p:nvGrpSpPr>
          <p:cNvPr id="185365" name="Group 21"/>
          <p:cNvGrpSpPr>
            <a:grpSpLocks/>
          </p:cNvGrpSpPr>
          <p:nvPr/>
        </p:nvGrpSpPr>
        <p:grpSpPr bwMode="auto">
          <a:xfrm>
            <a:off x="323850" y="2636838"/>
            <a:ext cx="2447925" cy="3194050"/>
            <a:chOff x="204" y="1706"/>
            <a:chExt cx="1542" cy="2012"/>
          </a:xfrm>
        </p:grpSpPr>
        <p:pic>
          <p:nvPicPr>
            <p:cNvPr id="8204" name="Picture 18" descr="燕昭王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4" y="1706"/>
              <a:ext cx="1507" cy="14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5363" name="Text Box 19"/>
            <p:cNvSpPr txBox="1">
              <a:spLocks noChangeArrowheads="1"/>
            </p:cNvSpPr>
            <p:nvPr/>
          </p:nvSpPr>
          <p:spPr bwMode="auto">
            <a:xfrm>
              <a:off x="204" y="3430"/>
              <a:ext cx="15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?~279 B.C</a:t>
              </a:r>
            </a:p>
          </p:txBody>
        </p:sp>
      </p:grpSp>
      <p:grpSp>
        <p:nvGrpSpPr>
          <p:cNvPr id="185366" name="Group 22"/>
          <p:cNvGrpSpPr>
            <a:grpSpLocks/>
          </p:cNvGrpSpPr>
          <p:nvPr/>
        </p:nvGrpSpPr>
        <p:grpSpPr bwMode="auto">
          <a:xfrm>
            <a:off x="1908175" y="2276475"/>
            <a:ext cx="4522788" cy="3121025"/>
            <a:chOff x="1020" y="527"/>
            <a:chExt cx="2849" cy="1966"/>
          </a:xfrm>
        </p:grpSpPr>
        <p:pic>
          <p:nvPicPr>
            <p:cNvPr id="8201" name="Picture 2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2" y="572"/>
              <a:ext cx="1261" cy="15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202" name="Picture 24" descr="墨经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16050B"/>
                </a:clrFrom>
                <a:clrTo>
                  <a:srgbClr val="16050B">
                    <a:alpha val="0"/>
                  </a:srgbClr>
                </a:clrTo>
              </a:clrChange>
            </a:blip>
            <a:srcRect l="6541" t="4335" r="6541" b="4335"/>
            <a:stretch>
              <a:fillRect/>
            </a:stretch>
          </p:blipFill>
          <p:spPr bwMode="auto">
            <a:xfrm>
              <a:off x="2653" y="527"/>
              <a:ext cx="1216" cy="190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5369" name="Rectangle 25"/>
            <p:cNvSpPr>
              <a:spLocks noChangeArrowheads="1"/>
            </p:cNvSpPr>
            <p:nvPr/>
          </p:nvSpPr>
          <p:spPr bwMode="auto">
            <a:xfrm>
              <a:off x="1020" y="2205"/>
              <a:ext cx="161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en-US" altLang="zh-CN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468 B.C—376 B.C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5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5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5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5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5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5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5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5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400" smtClean="0"/>
              <a:t>Heuristic Search</a:t>
            </a:r>
          </a:p>
        </p:txBody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1957</a:t>
            </a:r>
            <a:r>
              <a:rPr lang="zh-CN" altLang="en-US" smtClean="0"/>
              <a:t>年，在</a:t>
            </a:r>
            <a:r>
              <a:rPr lang="en-US" altLang="zh-CN" smtClean="0"/>
              <a:t>Polya</a:t>
            </a:r>
            <a:r>
              <a:rPr lang="zh-CN" altLang="en-US" smtClean="0"/>
              <a:t>的</a:t>
            </a:r>
            <a:r>
              <a:rPr lang="en-US" altLang="zh-CN" i="1" smtClean="0"/>
              <a:t>How to solve it</a:t>
            </a:r>
            <a:r>
              <a:rPr lang="zh-CN" altLang="en-US" smtClean="0"/>
              <a:t>一书中首次将</a:t>
            </a:r>
            <a:r>
              <a:rPr lang="en-US" altLang="zh-CN" smtClean="0"/>
              <a:t>heuristic</a:t>
            </a:r>
            <a:r>
              <a:rPr lang="zh-CN" altLang="en-US" smtClean="0"/>
              <a:t>作为技术术语使用</a:t>
            </a:r>
          </a:p>
        </p:txBody>
      </p:sp>
      <p:pic>
        <p:nvPicPr>
          <p:cNvPr id="9220" name="Picture 9" descr="How to solve i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4075" y="2349500"/>
            <a:ext cx="2408238" cy="3960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12" descr="Poly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3068638"/>
            <a:ext cx="2552700" cy="31051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"/>
          <a:stretch>
            <a:fillRect/>
          </a:stretch>
        </p:blipFill>
        <p:spPr bwMode="auto">
          <a:xfrm>
            <a:off x="0" y="0"/>
            <a:ext cx="9144000" cy="684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2755" name="Line 3"/>
          <p:cNvSpPr>
            <a:spLocks noChangeShapeType="1"/>
          </p:cNvSpPr>
          <p:nvPr/>
        </p:nvSpPr>
        <p:spPr bwMode="auto">
          <a:xfrm flipH="1">
            <a:off x="468313" y="3933825"/>
            <a:ext cx="4824412" cy="7143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2756" name="Line 4"/>
          <p:cNvSpPr>
            <a:spLocks noChangeShapeType="1"/>
          </p:cNvSpPr>
          <p:nvPr/>
        </p:nvSpPr>
        <p:spPr bwMode="auto">
          <a:xfrm flipH="1">
            <a:off x="468313" y="692150"/>
            <a:ext cx="2735262" cy="331311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2758" name="Line 6"/>
          <p:cNvSpPr>
            <a:spLocks noChangeShapeType="1"/>
          </p:cNvSpPr>
          <p:nvPr/>
        </p:nvSpPr>
        <p:spPr bwMode="auto">
          <a:xfrm>
            <a:off x="5148263" y="1341438"/>
            <a:ext cx="144462" cy="2592387"/>
          </a:xfrm>
          <a:prstGeom prst="line">
            <a:avLst/>
          </a:prstGeom>
          <a:noFill/>
          <a:ln w="76200">
            <a:solidFill>
              <a:srgbClr val="66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2759" name="Line 7"/>
          <p:cNvSpPr>
            <a:spLocks noChangeShapeType="1"/>
          </p:cNvSpPr>
          <p:nvPr/>
        </p:nvSpPr>
        <p:spPr bwMode="auto">
          <a:xfrm flipH="1">
            <a:off x="3132138" y="1341438"/>
            <a:ext cx="2016125" cy="71437"/>
          </a:xfrm>
          <a:prstGeom prst="line">
            <a:avLst/>
          </a:prstGeom>
          <a:noFill/>
          <a:ln w="76200">
            <a:solidFill>
              <a:srgbClr val="66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2760" name="Line 8"/>
          <p:cNvSpPr>
            <a:spLocks noChangeShapeType="1"/>
          </p:cNvSpPr>
          <p:nvPr/>
        </p:nvSpPr>
        <p:spPr bwMode="auto">
          <a:xfrm flipH="1">
            <a:off x="3132138" y="692150"/>
            <a:ext cx="71437" cy="720725"/>
          </a:xfrm>
          <a:prstGeom prst="line">
            <a:avLst/>
          </a:prstGeom>
          <a:noFill/>
          <a:ln w="76200">
            <a:solidFill>
              <a:srgbClr val="66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2761" name="Line 9"/>
          <p:cNvSpPr>
            <a:spLocks noChangeShapeType="1"/>
          </p:cNvSpPr>
          <p:nvPr/>
        </p:nvSpPr>
        <p:spPr bwMode="auto">
          <a:xfrm flipH="1">
            <a:off x="5292725" y="3644900"/>
            <a:ext cx="3311525" cy="287338"/>
          </a:xfrm>
          <a:prstGeom prst="line">
            <a:avLst/>
          </a:prstGeom>
          <a:noFill/>
          <a:ln w="76200">
            <a:solidFill>
              <a:srgbClr val="66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2762" name="Line 10"/>
          <p:cNvSpPr>
            <a:spLocks noChangeShapeType="1"/>
          </p:cNvSpPr>
          <p:nvPr/>
        </p:nvSpPr>
        <p:spPr bwMode="auto">
          <a:xfrm>
            <a:off x="7740650" y="0"/>
            <a:ext cx="863600" cy="3644900"/>
          </a:xfrm>
          <a:prstGeom prst="line">
            <a:avLst/>
          </a:prstGeom>
          <a:noFill/>
          <a:ln w="76200">
            <a:solidFill>
              <a:srgbClr val="66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2763" name="Line 11"/>
          <p:cNvSpPr>
            <a:spLocks noChangeShapeType="1"/>
          </p:cNvSpPr>
          <p:nvPr/>
        </p:nvSpPr>
        <p:spPr bwMode="auto">
          <a:xfrm flipH="1">
            <a:off x="3635375" y="115888"/>
            <a:ext cx="4105275" cy="0"/>
          </a:xfrm>
          <a:prstGeom prst="line">
            <a:avLst/>
          </a:prstGeom>
          <a:noFill/>
          <a:ln w="76200">
            <a:solidFill>
              <a:srgbClr val="66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2764" name="Line 12"/>
          <p:cNvSpPr>
            <a:spLocks noChangeShapeType="1"/>
          </p:cNvSpPr>
          <p:nvPr/>
        </p:nvSpPr>
        <p:spPr bwMode="auto">
          <a:xfrm flipH="1">
            <a:off x="3203575" y="115888"/>
            <a:ext cx="504825" cy="576262"/>
          </a:xfrm>
          <a:prstGeom prst="line">
            <a:avLst/>
          </a:prstGeom>
          <a:noFill/>
          <a:ln w="76200">
            <a:solidFill>
              <a:srgbClr val="66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2765" name="Line 13"/>
          <p:cNvSpPr>
            <a:spLocks noChangeShapeType="1"/>
          </p:cNvSpPr>
          <p:nvPr/>
        </p:nvSpPr>
        <p:spPr bwMode="auto">
          <a:xfrm>
            <a:off x="5292725" y="3933825"/>
            <a:ext cx="71438" cy="1800225"/>
          </a:xfrm>
          <a:prstGeom prst="line">
            <a:avLst/>
          </a:prstGeom>
          <a:noFill/>
          <a:ln w="76200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2766" name="Line 14"/>
          <p:cNvSpPr>
            <a:spLocks noChangeShapeType="1"/>
          </p:cNvSpPr>
          <p:nvPr/>
        </p:nvSpPr>
        <p:spPr bwMode="auto">
          <a:xfrm flipH="1">
            <a:off x="1042988" y="5734050"/>
            <a:ext cx="4321175" cy="215900"/>
          </a:xfrm>
          <a:prstGeom prst="line">
            <a:avLst/>
          </a:prstGeom>
          <a:noFill/>
          <a:ln w="76200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2767" name="Line 15"/>
          <p:cNvSpPr>
            <a:spLocks noChangeShapeType="1"/>
          </p:cNvSpPr>
          <p:nvPr/>
        </p:nvSpPr>
        <p:spPr bwMode="auto">
          <a:xfrm>
            <a:off x="395288" y="3933825"/>
            <a:ext cx="647700" cy="2016125"/>
          </a:xfrm>
          <a:prstGeom prst="line">
            <a:avLst/>
          </a:prstGeom>
          <a:noFill/>
          <a:ln w="76200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2768" name="Line 16"/>
          <p:cNvSpPr>
            <a:spLocks noChangeShapeType="1"/>
          </p:cNvSpPr>
          <p:nvPr/>
        </p:nvSpPr>
        <p:spPr bwMode="auto">
          <a:xfrm flipH="1">
            <a:off x="395288" y="692150"/>
            <a:ext cx="2736850" cy="3313113"/>
          </a:xfrm>
          <a:prstGeom prst="line">
            <a:avLst/>
          </a:prstGeom>
          <a:noFill/>
          <a:ln w="76200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2769" name="Line 17"/>
          <p:cNvSpPr>
            <a:spLocks noChangeShapeType="1"/>
          </p:cNvSpPr>
          <p:nvPr/>
        </p:nvSpPr>
        <p:spPr bwMode="auto">
          <a:xfrm>
            <a:off x="5364163" y="3933825"/>
            <a:ext cx="71437" cy="1800225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2770" name="Line 18"/>
          <p:cNvSpPr>
            <a:spLocks noChangeShapeType="1"/>
          </p:cNvSpPr>
          <p:nvPr/>
        </p:nvSpPr>
        <p:spPr bwMode="auto">
          <a:xfrm flipH="1">
            <a:off x="5435600" y="5445125"/>
            <a:ext cx="3600450" cy="288925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2771" name="Line 19"/>
          <p:cNvSpPr>
            <a:spLocks noChangeShapeType="1"/>
          </p:cNvSpPr>
          <p:nvPr/>
        </p:nvSpPr>
        <p:spPr bwMode="auto">
          <a:xfrm>
            <a:off x="7812088" y="0"/>
            <a:ext cx="1223962" cy="5445125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2772" name="Line 20"/>
          <p:cNvSpPr>
            <a:spLocks noChangeShapeType="1"/>
          </p:cNvSpPr>
          <p:nvPr/>
        </p:nvSpPr>
        <p:spPr bwMode="auto">
          <a:xfrm flipH="1">
            <a:off x="3635375" y="44450"/>
            <a:ext cx="4105275" cy="0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2773" name="Line 21"/>
          <p:cNvSpPr>
            <a:spLocks noChangeShapeType="1"/>
          </p:cNvSpPr>
          <p:nvPr/>
        </p:nvSpPr>
        <p:spPr bwMode="auto">
          <a:xfrm flipH="1">
            <a:off x="3132138" y="0"/>
            <a:ext cx="576262" cy="647700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2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2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2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2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2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02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02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02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02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02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2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2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0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0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55" grpId="0" animBg="1"/>
      <p:bldP spid="202756" grpId="0" animBg="1"/>
      <p:bldP spid="202758" grpId="0" animBg="1"/>
      <p:bldP spid="202759" grpId="0" animBg="1"/>
      <p:bldP spid="202760" grpId="0" animBg="1"/>
      <p:bldP spid="202761" grpId="0" animBg="1"/>
      <p:bldP spid="202762" grpId="0" animBg="1"/>
      <p:bldP spid="202763" grpId="0" animBg="1"/>
      <p:bldP spid="202764" grpId="0" animBg="1"/>
      <p:bldP spid="202765" grpId="0" animBg="1"/>
      <p:bldP spid="202766" grpId="0" animBg="1"/>
      <p:bldP spid="202767" grpId="0" animBg="1"/>
      <p:bldP spid="202768" grpId="0" animBg="1"/>
      <p:bldP spid="202769" grpId="0" animBg="1"/>
      <p:bldP spid="202770" grpId="0" animBg="1"/>
      <p:bldP spid="202771" grpId="0" animBg="1"/>
      <p:bldP spid="202772" grpId="0" animBg="1"/>
      <p:bldP spid="202773" grpId="0" animBg="1"/>
    </p:bld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FFFFFF"/>
      </a:hlink>
      <a:folHlink>
        <a:srgbClr val="FFFFFF"/>
      </a:folHlink>
    </a:clrScheme>
    <a:fontScheme name="默认设计模板">
      <a:majorFont>
        <a:latin typeface="Times New Roman"/>
        <a:ea typeface="仿宋_GB2312"/>
        <a:cs typeface=""/>
      </a:majorFont>
      <a:minorFont>
        <a:latin typeface="Times New Roman"/>
        <a:ea typeface="仿宋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Office\Templates\Powerpoint模板集\ARTERIES.POT</Template>
  <TotalTime>3334</TotalTime>
  <Words>1145</Words>
  <Application>Microsoft Office PowerPoint</Application>
  <PresentationFormat>全屏显示(4:3)</PresentationFormat>
  <Paragraphs>258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仿宋_GB2312</vt:lpstr>
      <vt:lpstr>Arial</vt:lpstr>
      <vt:lpstr>隶书</vt:lpstr>
      <vt:lpstr>微软雅黑</vt:lpstr>
      <vt:lpstr>华文新魏</vt:lpstr>
      <vt:lpstr>Times New Roman</vt:lpstr>
      <vt:lpstr>楷体</vt:lpstr>
      <vt:lpstr>宋体</vt:lpstr>
      <vt:lpstr>Wingdings</vt:lpstr>
      <vt:lpstr>幼圆</vt:lpstr>
      <vt:lpstr>华文行楷</vt:lpstr>
      <vt:lpstr>Symbol</vt:lpstr>
      <vt:lpstr>默认设计模板</vt:lpstr>
      <vt:lpstr>人工智能</vt:lpstr>
      <vt:lpstr>Review</vt:lpstr>
      <vt:lpstr>PowerPoint 演示文稿</vt:lpstr>
      <vt:lpstr>5  Heuristic Search</vt:lpstr>
      <vt:lpstr>学习要求</vt:lpstr>
      <vt:lpstr>人无远虑，必有近忧</vt:lpstr>
      <vt:lpstr>Heuristic Search</vt:lpstr>
      <vt:lpstr>Heuristic Search</vt:lpstr>
      <vt:lpstr>PowerPoint 演示文稿</vt:lpstr>
      <vt:lpstr>Best-First Search</vt:lpstr>
      <vt:lpstr>Evaluation Function</vt:lpstr>
      <vt:lpstr>A* Algorithm</vt:lpstr>
      <vt:lpstr>A* Algorithm</vt:lpstr>
      <vt:lpstr>Illustration of A* Search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Examples</vt:lpstr>
      <vt:lpstr>Applications</vt:lpstr>
      <vt:lpstr>Applications</vt:lpstr>
      <vt:lpstr>Applications</vt:lpstr>
      <vt:lpstr>Applications</vt:lpstr>
      <vt:lpstr>Applications</vt:lpstr>
      <vt:lpstr>Discussions</vt:lpstr>
      <vt:lpstr>Discussions</vt:lpstr>
      <vt:lpstr>Questions</vt:lpstr>
    </vt:vector>
  </TitlesOfParts>
  <Company>哈尔滨工程大学计算机科学与技术学院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</dc:title>
  <dc:creator>刘海波</dc:creator>
  <cp:lastModifiedBy>OO</cp:lastModifiedBy>
  <cp:revision>963</cp:revision>
  <dcterms:created xsi:type="dcterms:W3CDTF">2006-06-27T12:52:39Z</dcterms:created>
  <dcterms:modified xsi:type="dcterms:W3CDTF">2020-10-11T16:36:44Z</dcterms:modified>
</cp:coreProperties>
</file>